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Lst>
  <p:notesMasterIdLst>
    <p:notesMasterId r:id="rId12"/>
  </p:notesMasterIdLst>
  <p:handoutMasterIdLst>
    <p:handoutMasterId r:id="rId13"/>
  </p:handoutMasterIdLst>
  <p:sldIdLst>
    <p:sldId id="1089" r:id="rId2"/>
    <p:sldId id="1070" r:id="rId3"/>
    <p:sldId id="1071" r:id="rId4"/>
    <p:sldId id="1080" r:id="rId5"/>
    <p:sldId id="1072" r:id="rId6"/>
    <p:sldId id="1073" r:id="rId7"/>
    <p:sldId id="1082" r:id="rId8"/>
    <p:sldId id="1085" r:id="rId9"/>
    <p:sldId id="1087" r:id="rId10"/>
    <p:sldId id="1088" r:id="rId11"/>
  </p:sldIdLst>
  <p:sldSz cx="9144000" cy="6858000" type="screen4x3"/>
  <p:notesSz cx="6858000" cy="9144000"/>
  <p:defaultTextStyle>
    <a:defPPr>
      <a:defRPr lang="en-US"/>
    </a:defPPr>
    <a:lvl1pPr algn="l" rtl="0" eaLnBrk="0" fontAlgn="base" hangingPunct="0">
      <a:spcBef>
        <a:spcPct val="0"/>
      </a:spcBef>
      <a:spcAft>
        <a:spcPct val="0"/>
      </a:spcAft>
      <a:defRPr sz="3600" i="1"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0"/>
      </a:spcBef>
      <a:spcAft>
        <a:spcPct val="0"/>
      </a:spcAft>
      <a:defRPr sz="3600" i="1" kern="1200">
        <a:solidFill>
          <a:schemeClr val="tx1"/>
        </a:solidFill>
        <a:latin typeface="Times New Roman" charset="0"/>
        <a:ea typeface="ＭＳ Ｐゴシック" charset="0"/>
        <a:cs typeface="ＭＳ Ｐゴシック" charset="0"/>
      </a:defRPr>
    </a:lvl2pPr>
    <a:lvl3pPr marL="914400" algn="l" rtl="0" eaLnBrk="0" fontAlgn="base" hangingPunct="0">
      <a:spcBef>
        <a:spcPct val="0"/>
      </a:spcBef>
      <a:spcAft>
        <a:spcPct val="0"/>
      </a:spcAft>
      <a:defRPr sz="3600" i="1" kern="1200">
        <a:solidFill>
          <a:schemeClr val="tx1"/>
        </a:solidFill>
        <a:latin typeface="Times New Roman" charset="0"/>
        <a:ea typeface="ＭＳ Ｐゴシック" charset="0"/>
        <a:cs typeface="ＭＳ Ｐゴシック" charset="0"/>
      </a:defRPr>
    </a:lvl3pPr>
    <a:lvl4pPr marL="1371600" algn="l" rtl="0" eaLnBrk="0" fontAlgn="base" hangingPunct="0">
      <a:spcBef>
        <a:spcPct val="0"/>
      </a:spcBef>
      <a:spcAft>
        <a:spcPct val="0"/>
      </a:spcAft>
      <a:defRPr sz="3600" i="1" kern="1200">
        <a:solidFill>
          <a:schemeClr val="tx1"/>
        </a:solidFill>
        <a:latin typeface="Times New Roman" charset="0"/>
        <a:ea typeface="ＭＳ Ｐゴシック" charset="0"/>
        <a:cs typeface="ＭＳ Ｐゴシック" charset="0"/>
      </a:defRPr>
    </a:lvl4pPr>
    <a:lvl5pPr marL="1828800" algn="l" rtl="0" eaLnBrk="0" fontAlgn="base" hangingPunct="0">
      <a:spcBef>
        <a:spcPct val="0"/>
      </a:spcBef>
      <a:spcAft>
        <a:spcPct val="0"/>
      </a:spcAft>
      <a:defRPr sz="3600" i="1" kern="1200">
        <a:solidFill>
          <a:schemeClr val="tx1"/>
        </a:solidFill>
        <a:latin typeface="Times New Roman" charset="0"/>
        <a:ea typeface="ＭＳ Ｐゴシック" charset="0"/>
        <a:cs typeface="ＭＳ Ｐゴシック" charset="0"/>
      </a:defRPr>
    </a:lvl5pPr>
    <a:lvl6pPr marL="2286000" algn="l" defTabSz="457200" rtl="0" eaLnBrk="1" latinLnBrk="0" hangingPunct="1">
      <a:defRPr sz="3600" i="1" kern="1200">
        <a:solidFill>
          <a:schemeClr val="tx1"/>
        </a:solidFill>
        <a:latin typeface="Times New Roman" charset="0"/>
        <a:ea typeface="ＭＳ Ｐゴシック" charset="0"/>
        <a:cs typeface="ＭＳ Ｐゴシック" charset="0"/>
      </a:defRPr>
    </a:lvl6pPr>
    <a:lvl7pPr marL="2743200" algn="l" defTabSz="457200" rtl="0" eaLnBrk="1" latinLnBrk="0" hangingPunct="1">
      <a:defRPr sz="3600" i="1" kern="1200">
        <a:solidFill>
          <a:schemeClr val="tx1"/>
        </a:solidFill>
        <a:latin typeface="Times New Roman" charset="0"/>
        <a:ea typeface="ＭＳ Ｐゴシック" charset="0"/>
        <a:cs typeface="ＭＳ Ｐゴシック" charset="0"/>
      </a:defRPr>
    </a:lvl7pPr>
    <a:lvl8pPr marL="3200400" algn="l" defTabSz="457200" rtl="0" eaLnBrk="1" latinLnBrk="0" hangingPunct="1">
      <a:defRPr sz="3600" i="1" kern="1200">
        <a:solidFill>
          <a:schemeClr val="tx1"/>
        </a:solidFill>
        <a:latin typeface="Times New Roman" charset="0"/>
        <a:ea typeface="ＭＳ Ｐゴシック" charset="0"/>
        <a:cs typeface="ＭＳ Ｐゴシック" charset="0"/>
      </a:defRPr>
    </a:lvl8pPr>
    <a:lvl9pPr marL="3657600" algn="l" defTabSz="457200" rtl="0" eaLnBrk="1" latinLnBrk="0" hangingPunct="1">
      <a:defRPr sz="3600" i="1" kern="1200">
        <a:solidFill>
          <a:schemeClr val="tx1"/>
        </a:solidFill>
        <a:latin typeface="Times New Roman"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56F"/>
    <a:srgbClr val="E5E4B0"/>
    <a:srgbClr val="E5E569"/>
    <a:srgbClr val="FF747A"/>
    <a:srgbClr val="98DD93"/>
    <a:srgbClr val="6666FF"/>
    <a:srgbClr val="00FF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28" y="-48"/>
      </p:cViewPr>
      <p:guideLst>
        <p:guide orient="horz" pos="1449"/>
        <p:guide pos="11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664"/>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handoutMaster" Target="handoutMasters/handout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51503C9F-D34F-1F44-920F-D15E02C61712}" type="datetime1">
              <a:rPr lang="en-US"/>
              <a:pPr>
                <a:defRPr/>
              </a:pPr>
              <a:t>6/2/16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01E4E708-2AAE-FB47-91C0-B1012AE7C5E5}" type="slidenum">
              <a:rPr lang="en-US"/>
              <a:pPr>
                <a:defRPr/>
              </a:pPr>
              <a:t>‹#›</a:t>
            </a:fld>
            <a:endParaRPr lang="en-US"/>
          </a:p>
        </p:txBody>
      </p:sp>
    </p:spTree>
    <p:extLst>
      <p:ext uri="{BB962C8B-B14F-4D97-AF65-F5344CB8AC3E}">
        <p14:creationId xmlns:p14="http://schemas.microsoft.com/office/powerpoint/2010/main" val="2773927788"/>
      </p:ext>
    </p:extLst>
  </p:cSld>
  <p:clrMap bg1="lt1" tx1="dk1" bg2="lt2" tx2="dk2" accent1="accent1" accent2="accent2" accent3="accent3" accent4="accent4" accent5="accent5" accent6="accent6" hlink="hlink" folHlink="folHlink"/>
  <p:hf hdr="0" ftr="0" dt="0"/>
</p:handoutMaster>
</file>

<file path=ppt/media/image1.png>
</file>

<file path=ppt/media/image2.jpg>
</file>

<file path=ppt/media/image3.png>
</file>

<file path=ppt/media/image4.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latin typeface="Times New Roman" charset="0"/>
                <a:ea typeface="+mn-ea"/>
                <a:cs typeface="+mn-cs"/>
              </a:defRPr>
            </a:lvl1pPr>
          </a:lstStyle>
          <a:p>
            <a:pPr>
              <a:defRPr/>
            </a:pPr>
            <a:endParaRPr lang="en-US"/>
          </a:p>
        </p:txBody>
      </p:sp>
      <p:sp>
        <p:nvSpPr>
          <p:cNvPr id="11267"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latin typeface="Times New Roman" charset="0"/>
                <a:ea typeface="+mn-ea"/>
                <a:cs typeface="+mn-cs"/>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126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27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latin typeface="Times New Roman" charset="0"/>
                <a:ea typeface="+mn-ea"/>
                <a:cs typeface="+mn-cs"/>
              </a:defRPr>
            </a:lvl1pPr>
          </a:lstStyle>
          <a:p>
            <a:pPr>
              <a:defRPr/>
            </a:pPr>
            <a:endParaRPr lang="en-US"/>
          </a:p>
        </p:txBody>
      </p:sp>
      <p:sp>
        <p:nvSpPr>
          <p:cNvPr id="1127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a:lvl1pPr>
          </a:lstStyle>
          <a:p>
            <a:pPr>
              <a:defRPr/>
            </a:pPr>
            <a:fld id="{2FE2B257-6BF7-B444-AD2B-A9D70540E433}" type="slidenum">
              <a:rPr lang="en-US"/>
              <a:pPr>
                <a:defRPr/>
              </a:pPr>
              <a:t>‹#›</a:t>
            </a:fld>
            <a:endParaRPr lang="en-US"/>
          </a:p>
        </p:txBody>
      </p:sp>
    </p:spTree>
    <p:extLst>
      <p:ext uri="{BB962C8B-B14F-4D97-AF65-F5344CB8AC3E}">
        <p14:creationId xmlns:p14="http://schemas.microsoft.com/office/powerpoint/2010/main" val="4096893209"/>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ＭＳ Ｐゴシック" pitchFamily="-112" charset="-128"/>
      </a:defRPr>
    </a:lvl1pPr>
    <a:lvl2pPr marL="4572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Rot="1" noChangeAspect="1" noChangeArrowheads="1"/>
          </p:cNvSpPr>
          <p:nvPr>
            <p:ph type="sldImg"/>
          </p:nvPr>
        </p:nvSpPr>
        <p:spPr>
          <a:solidFill>
            <a:srgbClr val="FFFFFF"/>
          </a:solidFill>
          <a:ln/>
        </p:spPr>
      </p:sp>
      <p:sp>
        <p:nvSpPr>
          <p:cNvPr id="1638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endParaRPr lang="en-US">
              <a:latin typeface="Times New Roman" charset="0"/>
              <a:ea typeface="ＭＳ Ｐゴシック" charset="0"/>
              <a:cs typeface="ＭＳ Ｐゴシック"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is the science problem</a:t>
            </a:r>
          </a:p>
          <a:p>
            <a:r>
              <a:rPr lang="en-US" baseline="0" dirty="0" smtClean="0"/>
              <a:t>- How does this fit into larger JPL push</a:t>
            </a:r>
            <a:endParaRPr lang="en-US" dirty="0"/>
          </a:p>
        </p:txBody>
      </p:sp>
      <p:sp>
        <p:nvSpPr>
          <p:cNvPr id="4" name="Slide Number Placeholder 3"/>
          <p:cNvSpPr>
            <a:spLocks noGrp="1"/>
          </p:cNvSpPr>
          <p:nvPr>
            <p:ph type="sldNum" sz="quarter" idx="10"/>
          </p:nvPr>
        </p:nvSpPr>
        <p:spPr/>
        <p:txBody>
          <a:bodyPr/>
          <a:lstStyle/>
          <a:p>
            <a:pPr>
              <a:defRPr/>
            </a:pPr>
            <a:fld id="{2FE2B257-6BF7-B444-AD2B-A9D70540E433}" type="slidenum">
              <a:rPr lang="en-US" smtClean="0"/>
              <a:pPr>
                <a:defRPr/>
              </a:pPr>
              <a:t>2</a:t>
            </a:fld>
            <a:endParaRPr lang="en-US"/>
          </a:p>
        </p:txBody>
      </p:sp>
    </p:spTree>
    <p:extLst>
      <p:ext uri="{BB962C8B-B14F-4D97-AF65-F5344CB8AC3E}">
        <p14:creationId xmlns:p14="http://schemas.microsoft.com/office/powerpoint/2010/main" val="799287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iPTF</a:t>
            </a:r>
            <a:r>
              <a:rPr lang="en-US" dirty="0" smtClean="0"/>
              <a:t> uses image differencing excels in regions where source confusion is</a:t>
            </a:r>
            <a:r>
              <a:rPr lang="en-US" baseline="0" dirty="0" smtClean="0"/>
              <a:t> high and where complex fast-varying backgrounds are present (e.g., near or within galaxies).  However, it presents challenges in terms of the alignment and matching of the PSF profiles of the input science and reference images. This has lead to an intensive and ongoing research on how to do image differencing robustly to eliminate systematic instrument residuals induced by non-optimal calibrations and/or PSF-matching.  These leads to an inordinate number of false positives, which PTF relies on machine learned classifier to determine whether the candidate is real or bogus</a:t>
            </a:r>
            <a:endParaRPr lang="en-US" dirty="0"/>
          </a:p>
        </p:txBody>
      </p:sp>
      <p:sp>
        <p:nvSpPr>
          <p:cNvPr id="4" name="Slide Number Placeholder 3"/>
          <p:cNvSpPr>
            <a:spLocks noGrp="1"/>
          </p:cNvSpPr>
          <p:nvPr>
            <p:ph type="sldNum" sz="quarter" idx="10"/>
          </p:nvPr>
        </p:nvSpPr>
        <p:spPr/>
        <p:txBody>
          <a:bodyPr/>
          <a:lstStyle/>
          <a:p>
            <a:pPr>
              <a:defRPr/>
            </a:pPr>
            <a:fld id="{2FE2B257-6BF7-B444-AD2B-A9D70540E433}" type="slidenum">
              <a:rPr lang="en-US" smtClean="0"/>
              <a:pPr>
                <a:defRPr/>
              </a:pPr>
              <a:t>3</a:t>
            </a:fld>
            <a:endParaRPr lang="en-US"/>
          </a:p>
        </p:txBody>
      </p:sp>
    </p:spTree>
    <p:extLst>
      <p:ext uri="{BB962C8B-B14F-4D97-AF65-F5344CB8AC3E}">
        <p14:creationId xmlns:p14="http://schemas.microsoft.com/office/powerpoint/2010/main" val="2719115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THIS TO REFLECT NEW REAL-BOGUS at PTFIDE</a:t>
            </a:r>
            <a:endParaRPr lang="en-US" dirty="0"/>
          </a:p>
        </p:txBody>
      </p:sp>
      <p:sp>
        <p:nvSpPr>
          <p:cNvPr id="4" name="Slide Number Placeholder 3"/>
          <p:cNvSpPr>
            <a:spLocks noGrp="1"/>
          </p:cNvSpPr>
          <p:nvPr>
            <p:ph type="sldNum" sz="quarter" idx="10"/>
          </p:nvPr>
        </p:nvSpPr>
        <p:spPr/>
        <p:txBody>
          <a:bodyPr/>
          <a:lstStyle/>
          <a:p>
            <a:pPr>
              <a:defRPr/>
            </a:pPr>
            <a:fld id="{2FE2B257-6BF7-B444-AD2B-A9D70540E433}" type="slidenum">
              <a:rPr lang="en-US" smtClean="0"/>
              <a:pPr>
                <a:defRPr/>
              </a:pPr>
              <a:t>4</a:t>
            </a:fld>
            <a:endParaRPr lang="en-US"/>
          </a:p>
        </p:txBody>
      </p:sp>
    </p:spTree>
    <p:extLst>
      <p:ext uri="{BB962C8B-B14F-4D97-AF65-F5344CB8AC3E}">
        <p14:creationId xmlns:p14="http://schemas.microsoft.com/office/powerpoint/2010/main" val="28923668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FE2B257-6BF7-B444-AD2B-A9D70540E433}" type="slidenum">
              <a:rPr lang="en-US" smtClean="0"/>
              <a:pPr>
                <a:defRPr/>
              </a:pPr>
              <a:t>6</a:t>
            </a:fld>
            <a:endParaRPr lang="en-US"/>
          </a:p>
        </p:txBody>
      </p:sp>
    </p:spTree>
    <p:extLst>
      <p:ext uri="{BB962C8B-B14F-4D97-AF65-F5344CB8AC3E}">
        <p14:creationId xmlns:p14="http://schemas.microsoft.com/office/powerpoint/2010/main" val="3542547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6565900" y="6492875"/>
            <a:ext cx="2133600" cy="365125"/>
          </a:xfrm>
        </p:spPr>
        <p:txBody>
          <a:bodyPr/>
          <a:lstStyle>
            <a:lvl1pPr>
              <a:defRPr/>
            </a:lvl1pPr>
          </a:lstStyle>
          <a:p>
            <a:pPr>
              <a:defRPr/>
            </a:pPr>
            <a:fld id="{355A0B0F-02C4-004A-A6C0-6B85527F16CA}" type="datetime1">
              <a:rPr lang="en-US"/>
              <a:pPr>
                <a:defRPr/>
              </a:pPr>
              <a:t>6/2/16</a:t>
            </a:fld>
            <a:endParaRPr lang="en-US"/>
          </a:p>
        </p:txBody>
      </p:sp>
      <p:sp>
        <p:nvSpPr>
          <p:cNvPr id="5" name="Footer Placeholder 4"/>
          <p:cNvSpPr>
            <a:spLocks noGrp="1"/>
          </p:cNvSpPr>
          <p:nvPr>
            <p:ph type="ftr" sz="quarter" idx="11"/>
          </p:nvPr>
        </p:nvSpPr>
        <p:spPr>
          <a:xfrm>
            <a:off x="1231900" y="6492875"/>
            <a:ext cx="5537200" cy="365125"/>
          </a:xfrm>
        </p:spPr>
        <p:txBody>
          <a:bodyPr/>
          <a:lstStyle>
            <a:lvl1pPr>
              <a:defRPr sz="1600">
                <a:latin typeface="+mn-lt"/>
              </a:defRPr>
            </a:lvl1pPr>
          </a:lstStyle>
          <a:p>
            <a:pPr>
              <a:defRPr/>
            </a:pPr>
            <a:r>
              <a:rPr lang="en-US"/>
              <a:t>NASA / Caltech / JPL / Instrument Software and Science Data Systems</a:t>
            </a:r>
          </a:p>
        </p:txBody>
      </p:sp>
      <p:sp>
        <p:nvSpPr>
          <p:cNvPr id="6" name="Slide Number Placeholder 5"/>
          <p:cNvSpPr>
            <a:spLocks noGrp="1"/>
          </p:cNvSpPr>
          <p:nvPr>
            <p:ph type="sldNum" sz="quarter" idx="12"/>
          </p:nvPr>
        </p:nvSpPr>
        <p:spPr>
          <a:xfrm>
            <a:off x="6680200" y="6492875"/>
            <a:ext cx="2133600" cy="365125"/>
          </a:xfrm>
        </p:spPr>
        <p:txBody>
          <a:bodyPr/>
          <a:lstStyle>
            <a:lvl1pPr>
              <a:defRPr sz="3600"/>
            </a:lvl1pPr>
          </a:lstStyle>
          <a:p>
            <a:pPr>
              <a:defRPr/>
            </a:pPr>
            <a:fld id="{0508F245-FA47-B34F-812D-4D087DBBFECE}" type="slidenum">
              <a:rPr lang="en-US"/>
              <a:pPr>
                <a:defRPr/>
              </a:pPr>
              <a:t>‹#›</a:t>
            </a:fld>
            <a:endParaRPr lang="en-US"/>
          </a:p>
        </p:txBody>
      </p:sp>
    </p:spTree>
    <p:extLst>
      <p:ext uri="{BB962C8B-B14F-4D97-AF65-F5344CB8AC3E}">
        <p14:creationId xmlns:p14="http://schemas.microsoft.com/office/powerpoint/2010/main" val="747973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565900" y="6492875"/>
            <a:ext cx="2133600" cy="365125"/>
          </a:xfrm>
        </p:spPr>
        <p:txBody>
          <a:bodyPr/>
          <a:lstStyle>
            <a:lvl1pPr>
              <a:defRPr/>
            </a:lvl1pPr>
          </a:lstStyle>
          <a:p>
            <a:pPr>
              <a:defRPr/>
            </a:pPr>
            <a:fld id="{47434967-D29A-B747-BD99-0855DD496100}" type="datetime1">
              <a:rPr lang="en-US"/>
              <a:pPr>
                <a:defRPr/>
              </a:pPr>
              <a:t>6/2/16</a:t>
            </a:fld>
            <a:endParaRPr lang="en-US"/>
          </a:p>
        </p:txBody>
      </p:sp>
      <p:sp>
        <p:nvSpPr>
          <p:cNvPr id="5" name="Footer Placeholder 4"/>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6" name="Slide Number Placeholder 5"/>
          <p:cNvSpPr>
            <a:spLocks noGrp="1"/>
          </p:cNvSpPr>
          <p:nvPr>
            <p:ph type="sldNum" sz="quarter" idx="12"/>
          </p:nvPr>
        </p:nvSpPr>
        <p:spPr>
          <a:xfrm>
            <a:off x="6680200" y="6492875"/>
            <a:ext cx="2133600" cy="365125"/>
          </a:xfrm>
        </p:spPr>
        <p:txBody>
          <a:bodyPr/>
          <a:lstStyle>
            <a:lvl1pPr>
              <a:defRPr/>
            </a:lvl1pPr>
          </a:lstStyle>
          <a:p>
            <a:pPr>
              <a:defRPr/>
            </a:pPr>
            <a:fld id="{9A464E73-4951-194C-97A6-C32AA018CF72}" type="slidenum">
              <a:rPr lang="en-US"/>
              <a:pPr>
                <a:defRPr/>
              </a:pPr>
              <a:t>‹#›</a:t>
            </a:fld>
            <a:endParaRPr lang="en-US"/>
          </a:p>
        </p:txBody>
      </p:sp>
    </p:spTree>
    <p:extLst>
      <p:ext uri="{BB962C8B-B14F-4D97-AF65-F5344CB8AC3E}">
        <p14:creationId xmlns:p14="http://schemas.microsoft.com/office/powerpoint/2010/main" val="4180101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565900" y="6492875"/>
            <a:ext cx="2133600" cy="365125"/>
          </a:xfrm>
        </p:spPr>
        <p:txBody>
          <a:bodyPr/>
          <a:lstStyle>
            <a:lvl1pPr>
              <a:defRPr/>
            </a:lvl1pPr>
          </a:lstStyle>
          <a:p>
            <a:pPr>
              <a:defRPr/>
            </a:pPr>
            <a:fld id="{32EC80E9-7588-144F-B632-ACB3D4E3C438}" type="datetime1">
              <a:rPr lang="en-US"/>
              <a:pPr>
                <a:defRPr/>
              </a:pPr>
              <a:t>6/2/16</a:t>
            </a:fld>
            <a:endParaRPr lang="en-US"/>
          </a:p>
        </p:txBody>
      </p:sp>
      <p:sp>
        <p:nvSpPr>
          <p:cNvPr id="5" name="Footer Placeholder 4"/>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6" name="Slide Number Placeholder 5"/>
          <p:cNvSpPr>
            <a:spLocks noGrp="1"/>
          </p:cNvSpPr>
          <p:nvPr>
            <p:ph type="sldNum" sz="quarter" idx="12"/>
          </p:nvPr>
        </p:nvSpPr>
        <p:spPr>
          <a:xfrm>
            <a:off x="6680200" y="6492875"/>
            <a:ext cx="2133600" cy="365125"/>
          </a:xfrm>
        </p:spPr>
        <p:txBody>
          <a:bodyPr/>
          <a:lstStyle>
            <a:lvl1pPr>
              <a:defRPr/>
            </a:lvl1pPr>
          </a:lstStyle>
          <a:p>
            <a:pPr>
              <a:defRPr/>
            </a:pPr>
            <a:fld id="{9C29D75D-367D-E740-BBDC-CF53D98DB782}" type="slidenum">
              <a:rPr lang="en-US"/>
              <a:pPr>
                <a:defRPr/>
              </a:pPr>
              <a:t>‹#›</a:t>
            </a:fld>
            <a:endParaRPr lang="en-US"/>
          </a:p>
        </p:txBody>
      </p:sp>
    </p:spTree>
    <p:extLst>
      <p:ext uri="{BB962C8B-B14F-4D97-AF65-F5344CB8AC3E}">
        <p14:creationId xmlns:p14="http://schemas.microsoft.com/office/powerpoint/2010/main" val="3517324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565900" y="6492875"/>
            <a:ext cx="2133600" cy="365125"/>
          </a:xfrm>
        </p:spPr>
        <p:txBody>
          <a:bodyPr/>
          <a:lstStyle>
            <a:lvl1pPr>
              <a:defRPr/>
            </a:lvl1pPr>
          </a:lstStyle>
          <a:p>
            <a:pPr>
              <a:defRPr/>
            </a:pPr>
            <a:fld id="{BC5D8040-CBB6-814E-A5FC-3DDA32BE80C2}" type="datetime1">
              <a:rPr lang="en-US"/>
              <a:pPr>
                <a:defRPr/>
              </a:pPr>
              <a:t>6/2/16</a:t>
            </a:fld>
            <a:endParaRPr lang="en-US"/>
          </a:p>
        </p:txBody>
      </p:sp>
      <p:sp>
        <p:nvSpPr>
          <p:cNvPr id="5" name="Footer Placeholder 4"/>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6" name="Slide Number Placeholder 5"/>
          <p:cNvSpPr>
            <a:spLocks noGrp="1"/>
          </p:cNvSpPr>
          <p:nvPr>
            <p:ph type="sldNum" sz="quarter" idx="12"/>
          </p:nvPr>
        </p:nvSpPr>
        <p:spPr>
          <a:xfrm>
            <a:off x="6680200" y="6492875"/>
            <a:ext cx="2133600" cy="365125"/>
          </a:xfrm>
        </p:spPr>
        <p:txBody>
          <a:bodyPr/>
          <a:lstStyle>
            <a:lvl1pPr>
              <a:defRPr/>
            </a:lvl1pPr>
          </a:lstStyle>
          <a:p>
            <a:pPr>
              <a:defRPr/>
            </a:pPr>
            <a:fld id="{8F96AB01-FE68-0E48-969C-A6C7AA0AAE97}" type="slidenum">
              <a:rPr lang="en-US"/>
              <a:pPr>
                <a:defRPr/>
              </a:pPr>
              <a:t>‹#›</a:t>
            </a:fld>
            <a:endParaRPr lang="en-US"/>
          </a:p>
        </p:txBody>
      </p:sp>
    </p:spTree>
    <p:extLst>
      <p:ext uri="{BB962C8B-B14F-4D97-AF65-F5344CB8AC3E}">
        <p14:creationId xmlns:p14="http://schemas.microsoft.com/office/powerpoint/2010/main" val="1203956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65900" y="6492875"/>
            <a:ext cx="2133600" cy="365125"/>
          </a:xfrm>
        </p:spPr>
        <p:txBody>
          <a:bodyPr/>
          <a:lstStyle>
            <a:lvl1pPr>
              <a:defRPr/>
            </a:lvl1pPr>
          </a:lstStyle>
          <a:p>
            <a:pPr>
              <a:defRPr/>
            </a:pPr>
            <a:fld id="{92779507-E52A-7344-A1B9-2A9384FD46F1}" type="datetime1">
              <a:rPr lang="en-US"/>
              <a:pPr>
                <a:defRPr/>
              </a:pPr>
              <a:t>6/2/16</a:t>
            </a:fld>
            <a:endParaRPr lang="en-US"/>
          </a:p>
        </p:txBody>
      </p:sp>
      <p:sp>
        <p:nvSpPr>
          <p:cNvPr id="5" name="Footer Placeholder 4"/>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6" name="Slide Number Placeholder 5"/>
          <p:cNvSpPr>
            <a:spLocks noGrp="1"/>
          </p:cNvSpPr>
          <p:nvPr>
            <p:ph type="sldNum" sz="quarter" idx="12"/>
          </p:nvPr>
        </p:nvSpPr>
        <p:spPr>
          <a:xfrm>
            <a:off x="6680200" y="6492875"/>
            <a:ext cx="2133600" cy="365125"/>
          </a:xfrm>
        </p:spPr>
        <p:txBody>
          <a:bodyPr/>
          <a:lstStyle>
            <a:lvl1pPr>
              <a:defRPr/>
            </a:lvl1pPr>
          </a:lstStyle>
          <a:p>
            <a:pPr>
              <a:defRPr/>
            </a:pPr>
            <a:fld id="{9A2058AF-52D4-644D-8381-8EB20D7B0FCC}" type="slidenum">
              <a:rPr lang="en-US"/>
              <a:pPr>
                <a:defRPr/>
              </a:pPr>
              <a:t>‹#›</a:t>
            </a:fld>
            <a:endParaRPr lang="en-US"/>
          </a:p>
        </p:txBody>
      </p:sp>
    </p:spTree>
    <p:extLst>
      <p:ext uri="{BB962C8B-B14F-4D97-AF65-F5344CB8AC3E}">
        <p14:creationId xmlns:p14="http://schemas.microsoft.com/office/powerpoint/2010/main" val="3989997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6565900" y="6492875"/>
            <a:ext cx="2133600" cy="365125"/>
          </a:xfrm>
        </p:spPr>
        <p:txBody>
          <a:bodyPr/>
          <a:lstStyle>
            <a:lvl1pPr>
              <a:defRPr/>
            </a:lvl1pPr>
          </a:lstStyle>
          <a:p>
            <a:pPr>
              <a:defRPr/>
            </a:pPr>
            <a:fld id="{D8D46DD9-3FEC-294C-837B-CABD5FED8B1D}" type="datetime1">
              <a:rPr lang="en-US"/>
              <a:pPr>
                <a:defRPr/>
              </a:pPr>
              <a:t>6/2/16</a:t>
            </a:fld>
            <a:endParaRPr lang="en-US"/>
          </a:p>
        </p:txBody>
      </p:sp>
      <p:sp>
        <p:nvSpPr>
          <p:cNvPr id="6" name="Footer Placeholder 5"/>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7" name="Slide Number Placeholder 6"/>
          <p:cNvSpPr>
            <a:spLocks noGrp="1"/>
          </p:cNvSpPr>
          <p:nvPr>
            <p:ph type="sldNum" sz="quarter" idx="12"/>
          </p:nvPr>
        </p:nvSpPr>
        <p:spPr>
          <a:xfrm>
            <a:off x="6680200" y="6492875"/>
            <a:ext cx="2133600" cy="365125"/>
          </a:xfrm>
        </p:spPr>
        <p:txBody>
          <a:bodyPr/>
          <a:lstStyle>
            <a:lvl1pPr>
              <a:defRPr/>
            </a:lvl1pPr>
          </a:lstStyle>
          <a:p>
            <a:pPr>
              <a:defRPr/>
            </a:pPr>
            <a:fld id="{CF1CCF23-EB3A-DE4C-955C-628DB1B6AA09}" type="slidenum">
              <a:rPr lang="en-US"/>
              <a:pPr>
                <a:defRPr/>
              </a:pPr>
              <a:t>‹#›</a:t>
            </a:fld>
            <a:endParaRPr lang="en-US"/>
          </a:p>
        </p:txBody>
      </p:sp>
    </p:spTree>
    <p:extLst>
      <p:ext uri="{BB962C8B-B14F-4D97-AF65-F5344CB8AC3E}">
        <p14:creationId xmlns:p14="http://schemas.microsoft.com/office/powerpoint/2010/main" val="4003175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6565900" y="6492875"/>
            <a:ext cx="2133600" cy="365125"/>
          </a:xfrm>
        </p:spPr>
        <p:txBody>
          <a:bodyPr/>
          <a:lstStyle>
            <a:lvl1pPr>
              <a:defRPr/>
            </a:lvl1pPr>
          </a:lstStyle>
          <a:p>
            <a:pPr>
              <a:defRPr/>
            </a:pPr>
            <a:fld id="{116874A9-882A-3F42-B45E-0E8F6FE9C098}" type="datetime1">
              <a:rPr lang="en-US"/>
              <a:pPr>
                <a:defRPr/>
              </a:pPr>
              <a:t>6/2/16</a:t>
            </a:fld>
            <a:endParaRPr lang="en-US"/>
          </a:p>
        </p:txBody>
      </p:sp>
      <p:sp>
        <p:nvSpPr>
          <p:cNvPr id="8" name="Footer Placeholder 7"/>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9" name="Slide Number Placeholder 8"/>
          <p:cNvSpPr>
            <a:spLocks noGrp="1"/>
          </p:cNvSpPr>
          <p:nvPr>
            <p:ph type="sldNum" sz="quarter" idx="12"/>
          </p:nvPr>
        </p:nvSpPr>
        <p:spPr>
          <a:xfrm>
            <a:off x="6680200" y="6492875"/>
            <a:ext cx="2133600" cy="365125"/>
          </a:xfrm>
        </p:spPr>
        <p:txBody>
          <a:bodyPr/>
          <a:lstStyle>
            <a:lvl1pPr>
              <a:defRPr/>
            </a:lvl1pPr>
          </a:lstStyle>
          <a:p>
            <a:pPr>
              <a:defRPr/>
            </a:pPr>
            <a:fld id="{B71B653C-E47E-CE44-9A4D-5524379669AD}" type="slidenum">
              <a:rPr lang="en-US"/>
              <a:pPr>
                <a:defRPr/>
              </a:pPr>
              <a:t>‹#›</a:t>
            </a:fld>
            <a:endParaRPr lang="en-US"/>
          </a:p>
        </p:txBody>
      </p:sp>
    </p:spTree>
    <p:extLst>
      <p:ext uri="{BB962C8B-B14F-4D97-AF65-F5344CB8AC3E}">
        <p14:creationId xmlns:p14="http://schemas.microsoft.com/office/powerpoint/2010/main" val="2479502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6565900" y="6492875"/>
            <a:ext cx="2133600" cy="365125"/>
          </a:xfrm>
        </p:spPr>
        <p:txBody>
          <a:bodyPr/>
          <a:lstStyle>
            <a:lvl1pPr>
              <a:defRPr/>
            </a:lvl1pPr>
          </a:lstStyle>
          <a:p>
            <a:pPr>
              <a:defRPr/>
            </a:pPr>
            <a:fld id="{EFEB77F8-C5E1-B849-94A0-7B131A0D747B}" type="datetime1">
              <a:rPr lang="en-US"/>
              <a:pPr>
                <a:defRPr/>
              </a:pPr>
              <a:t>6/2/16</a:t>
            </a:fld>
            <a:endParaRPr lang="en-US"/>
          </a:p>
        </p:txBody>
      </p:sp>
      <p:sp>
        <p:nvSpPr>
          <p:cNvPr id="4" name="Footer Placeholder 3"/>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5" name="Slide Number Placeholder 4"/>
          <p:cNvSpPr>
            <a:spLocks noGrp="1"/>
          </p:cNvSpPr>
          <p:nvPr>
            <p:ph type="sldNum" sz="quarter" idx="12"/>
          </p:nvPr>
        </p:nvSpPr>
        <p:spPr>
          <a:xfrm>
            <a:off x="6680200" y="6492875"/>
            <a:ext cx="2133600" cy="365125"/>
          </a:xfrm>
        </p:spPr>
        <p:txBody>
          <a:bodyPr/>
          <a:lstStyle>
            <a:lvl1pPr>
              <a:defRPr/>
            </a:lvl1pPr>
          </a:lstStyle>
          <a:p>
            <a:pPr>
              <a:defRPr/>
            </a:pPr>
            <a:fld id="{4B1A047B-E642-F942-8E11-BC091D9698FC}" type="slidenum">
              <a:rPr lang="en-US"/>
              <a:pPr>
                <a:defRPr/>
              </a:pPr>
              <a:t>‹#›</a:t>
            </a:fld>
            <a:endParaRPr lang="en-US"/>
          </a:p>
        </p:txBody>
      </p:sp>
    </p:spTree>
    <p:extLst>
      <p:ext uri="{BB962C8B-B14F-4D97-AF65-F5344CB8AC3E}">
        <p14:creationId xmlns:p14="http://schemas.microsoft.com/office/powerpoint/2010/main" val="1885795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65900" y="6492875"/>
            <a:ext cx="2133600" cy="365125"/>
          </a:xfrm>
        </p:spPr>
        <p:txBody>
          <a:bodyPr/>
          <a:lstStyle>
            <a:lvl1pPr>
              <a:defRPr/>
            </a:lvl1pPr>
          </a:lstStyle>
          <a:p>
            <a:pPr>
              <a:defRPr/>
            </a:pPr>
            <a:fld id="{CB4DB97A-8300-2D48-923B-F59A254ACAA4}" type="datetime1">
              <a:rPr lang="en-US"/>
              <a:pPr>
                <a:defRPr/>
              </a:pPr>
              <a:t>6/2/16</a:t>
            </a:fld>
            <a:endParaRPr lang="en-US"/>
          </a:p>
        </p:txBody>
      </p:sp>
      <p:sp>
        <p:nvSpPr>
          <p:cNvPr id="3" name="Footer Placeholder 2"/>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4" name="Slide Number Placeholder 3"/>
          <p:cNvSpPr>
            <a:spLocks noGrp="1"/>
          </p:cNvSpPr>
          <p:nvPr>
            <p:ph type="sldNum" sz="quarter" idx="12"/>
          </p:nvPr>
        </p:nvSpPr>
        <p:spPr>
          <a:xfrm>
            <a:off x="6680200" y="6492875"/>
            <a:ext cx="2133600" cy="365125"/>
          </a:xfrm>
        </p:spPr>
        <p:txBody>
          <a:bodyPr/>
          <a:lstStyle>
            <a:lvl1pPr>
              <a:defRPr/>
            </a:lvl1pPr>
          </a:lstStyle>
          <a:p>
            <a:pPr>
              <a:defRPr/>
            </a:pPr>
            <a:fld id="{5C0E1F6C-FBD7-3A46-85D8-688A3F2D531B}" type="slidenum">
              <a:rPr lang="en-US"/>
              <a:pPr>
                <a:defRPr/>
              </a:pPr>
              <a:t>‹#›</a:t>
            </a:fld>
            <a:endParaRPr lang="en-US"/>
          </a:p>
        </p:txBody>
      </p:sp>
    </p:spTree>
    <p:extLst>
      <p:ext uri="{BB962C8B-B14F-4D97-AF65-F5344CB8AC3E}">
        <p14:creationId xmlns:p14="http://schemas.microsoft.com/office/powerpoint/2010/main" val="1459921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565900" y="6492875"/>
            <a:ext cx="2133600" cy="365125"/>
          </a:xfrm>
        </p:spPr>
        <p:txBody>
          <a:bodyPr/>
          <a:lstStyle>
            <a:lvl1pPr>
              <a:defRPr/>
            </a:lvl1pPr>
          </a:lstStyle>
          <a:p>
            <a:pPr>
              <a:defRPr/>
            </a:pPr>
            <a:fld id="{37B4CC6F-3F2D-B949-AEAC-19F85ED20AFA}" type="datetime1">
              <a:rPr lang="en-US"/>
              <a:pPr>
                <a:defRPr/>
              </a:pPr>
              <a:t>6/2/16</a:t>
            </a:fld>
            <a:endParaRPr lang="en-US"/>
          </a:p>
        </p:txBody>
      </p:sp>
      <p:sp>
        <p:nvSpPr>
          <p:cNvPr id="6" name="Footer Placeholder 5"/>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7" name="Slide Number Placeholder 6"/>
          <p:cNvSpPr>
            <a:spLocks noGrp="1"/>
          </p:cNvSpPr>
          <p:nvPr>
            <p:ph type="sldNum" sz="quarter" idx="12"/>
          </p:nvPr>
        </p:nvSpPr>
        <p:spPr>
          <a:xfrm>
            <a:off x="6680200" y="6492875"/>
            <a:ext cx="2133600" cy="365125"/>
          </a:xfrm>
        </p:spPr>
        <p:txBody>
          <a:bodyPr/>
          <a:lstStyle>
            <a:lvl1pPr>
              <a:defRPr/>
            </a:lvl1pPr>
          </a:lstStyle>
          <a:p>
            <a:pPr>
              <a:defRPr/>
            </a:pPr>
            <a:fld id="{2E3D607D-93E1-EC43-B594-C2DCB323C025}" type="slidenum">
              <a:rPr lang="en-US"/>
              <a:pPr>
                <a:defRPr/>
              </a:pPr>
              <a:t>‹#›</a:t>
            </a:fld>
            <a:endParaRPr lang="en-US"/>
          </a:p>
        </p:txBody>
      </p:sp>
    </p:spTree>
    <p:extLst>
      <p:ext uri="{BB962C8B-B14F-4D97-AF65-F5344CB8AC3E}">
        <p14:creationId xmlns:p14="http://schemas.microsoft.com/office/powerpoint/2010/main" val="238239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565900" y="6492875"/>
            <a:ext cx="2133600" cy="365125"/>
          </a:xfrm>
        </p:spPr>
        <p:txBody>
          <a:bodyPr/>
          <a:lstStyle>
            <a:lvl1pPr>
              <a:defRPr/>
            </a:lvl1pPr>
          </a:lstStyle>
          <a:p>
            <a:pPr>
              <a:defRPr/>
            </a:pPr>
            <a:fld id="{157F1B41-0D1A-8E4C-BBA0-C5588B5A81EE}" type="datetime1">
              <a:rPr lang="en-US"/>
              <a:pPr>
                <a:defRPr/>
              </a:pPr>
              <a:t>6/2/16</a:t>
            </a:fld>
            <a:endParaRPr lang="en-US"/>
          </a:p>
        </p:txBody>
      </p:sp>
      <p:sp>
        <p:nvSpPr>
          <p:cNvPr id="6" name="Footer Placeholder 5"/>
          <p:cNvSpPr>
            <a:spLocks noGrp="1"/>
          </p:cNvSpPr>
          <p:nvPr>
            <p:ph type="ftr" sz="quarter" idx="11"/>
          </p:nvPr>
        </p:nvSpPr>
        <p:spPr>
          <a:xfrm>
            <a:off x="1231900" y="6492875"/>
            <a:ext cx="5537200" cy="365125"/>
          </a:xfrm>
        </p:spPr>
        <p:txBody>
          <a:bodyPr/>
          <a:lstStyle>
            <a:lvl1pPr>
              <a:defRPr/>
            </a:lvl1pPr>
          </a:lstStyle>
          <a:p>
            <a:pPr>
              <a:defRPr/>
            </a:pPr>
            <a:r>
              <a:rPr lang="en-US"/>
              <a:t>NASA / Caltech / JPL / Instrument Software and Science Data Systems</a:t>
            </a:r>
          </a:p>
        </p:txBody>
      </p:sp>
      <p:sp>
        <p:nvSpPr>
          <p:cNvPr id="7" name="Slide Number Placeholder 6"/>
          <p:cNvSpPr>
            <a:spLocks noGrp="1"/>
          </p:cNvSpPr>
          <p:nvPr>
            <p:ph type="sldNum" sz="quarter" idx="12"/>
          </p:nvPr>
        </p:nvSpPr>
        <p:spPr>
          <a:xfrm>
            <a:off x="6680200" y="6492875"/>
            <a:ext cx="2133600" cy="365125"/>
          </a:xfrm>
        </p:spPr>
        <p:txBody>
          <a:bodyPr/>
          <a:lstStyle>
            <a:lvl1pPr>
              <a:defRPr/>
            </a:lvl1pPr>
          </a:lstStyle>
          <a:p>
            <a:pPr>
              <a:defRPr/>
            </a:pPr>
            <a:fld id="{DE33945A-2841-6041-BDDF-4A9C18151367}" type="slidenum">
              <a:rPr lang="en-US"/>
              <a:pPr>
                <a:defRPr/>
              </a:pPr>
              <a:t>‹#›</a:t>
            </a:fld>
            <a:endParaRPr lang="en-US"/>
          </a:p>
        </p:txBody>
      </p:sp>
    </p:spTree>
    <p:extLst>
      <p:ext uri="{BB962C8B-B14F-4D97-AF65-F5344CB8AC3E}">
        <p14:creationId xmlns:p14="http://schemas.microsoft.com/office/powerpoint/2010/main" val="93212705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28" name="Rectangle 180"/>
          <p:cNvSpPr>
            <a:spLocks noChangeArrowheads="1"/>
          </p:cNvSpPr>
          <p:nvPr/>
        </p:nvSpPr>
        <p:spPr bwMode="auto">
          <a:xfrm>
            <a:off x="377825" y="6181725"/>
            <a:ext cx="1617663"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en-US" sz="700" b="1" i="0">
              <a:latin typeface="Century Gothic" charset="0"/>
            </a:endParaRPr>
          </a:p>
        </p:txBody>
      </p:sp>
      <p:cxnSp>
        <p:nvCxnSpPr>
          <p:cNvPr id="13" name="Straight Connector 12"/>
          <p:cNvCxnSpPr/>
          <p:nvPr/>
        </p:nvCxnSpPr>
        <p:spPr>
          <a:xfrm>
            <a:off x="1447800" y="6502400"/>
            <a:ext cx="7251700" cy="1588"/>
          </a:xfrm>
          <a:prstGeom prst="line">
            <a:avLst/>
          </a:prstGeom>
          <a:ln>
            <a:solidFill>
              <a:srgbClr val="D32037"/>
            </a:solidFill>
          </a:ln>
          <a:effectLst/>
        </p:spPr>
        <p:style>
          <a:lnRef idx="3">
            <a:schemeClr val="accent2"/>
          </a:lnRef>
          <a:fillRef idx="0">
            <a:schemeClr val="accent2"/>
          </a:fillRef>
          <a:effectRef idx="2">
            <a:schemeClr val="accent2"/>
          </a:effectRef>
          <a:fontRef idx="minor">
            <a:schemeClr val="tx1"/>
          </a:fontRef>
        </p:style>
      </p:cxnSp>
      <p:sp>
        <p:nvSpPr>
          <p:cNvPr id="18" name="Footer Placeholder 17"/>
          <p:cNvSpPr>
            <a:spLocks noGrp="1"/>
          </p:cNvSpPr>
          <p:nvPr>
            <p:ph type="ftr" sz="quarter" idx="3"/>
          </p:nvPr>
        </p:nvSpPr>
        <p:spPr>
          <a:xfrm>
            <a:off x="1016000" y="6429375"/>
            <a:ext cx="5397500" cy="365125"/>
          </a:xfrm>
          <a:prstGeom prst="rect">
            <a:avLst/>
          </a:prstGeom>
        </p:spPr>
        <p:txBody>
          <a:bodyPr vert="horz" lIns="91440" tIns="45720" rIns="91440" bIns="45720" rtlCol="0" anchor="ctr"/>
          <a:lstStyle>
            <a:lvl1pPr algn="ctr">
              <a:defRPr sz="1200" b="1" i="0">
                <a:solidFill>
                  <a:schemeClr val="tx1"/>
                </a:solidFill>
                <a:latin typeface="+mn-lt"/>
                <a:ea typeface="+mn-ea"/>
                <a:cs typeface="+mn-cs"/>
              </a:defRPr>
            </a:lvl1pPr>
          </a:lstStyle>
          <a:p>
            <a:pPr>
              <a:defRPr/>
            </a:pPr>
            <a:r>
              <a:rPr lang="en-US" dirty="0"/>
              <a:t>NASA / Caltech / JPL / Instrument Software and Science Data Systems</a:t>
            </a:r>
          </a:p>
        </p:txBody>
      </p:sp>
      <p:sp>
        <p:nvSpPr>
          <p:cNvPr id="19" name="Date Placeholder 18"/>
          <p:cNvSpPr>
            <a:spLocks noGrp="1"/>
          </p:cNvSpPr>
          <p:nvPr>
            <p:ph type="dt" sz="half" idx="2"/>
          </p:nvPr>
        </p:nvSpPr>
        <p:spPr>
          <a:xfrm>
            <a:off x="6413500" y="6416675"/>
            <a:ext cx="1765300" cy="365125"/>
          </a:xfrm>
          <a:prstGeom prst="rect">
            <a:avLst/>
          </a:prstGeom>
        </p:spPr>
        <p:txBody>
          <a:bodyPr vert="horz" wrap="square" lIns="91440" tIns="45720" rIns="91440" bIns="45720" numCol="1" anchor="ctr" anchorCtr="0" compatLnSpc="1">
            <a:prstTxWarp prst="textNoShape">
              <a:avLst/>
            </a:prstTxWarp>
          </a:bodyPr>
          <a:lstStyle>
            <a:lvl1pPr>
              <a:defRPr sz="1200" b="1" i="0">
                <a:solidFill>
                  <a:srgbClr val="000000"/>
                </a:solidFill>
                <a:latin typeface="+mn-lt"/>
              </a:defRPr>
            </a:lvl1pPr>
          </a:lstStyle>
          <a:p>
            <a:pPr>
              <a:defRPr/>
            </a:pPr>
            <a:fld id="{9280613F-922F-E74F-AF3E-E72DDFBEFC6A}" type="datetime1">
              <a:rPr lang="en-US"/>
              <a:pPr>
                <a:defRPr/>
              </a:pPr>
              <a:t>6/2/16</a:t>
            </a:fld>
            <a:endParaRPr lang="en-US" dirty="0"/>
          </a:p>
        </p:txBody>
      </p:sp>
      <p:sp>
        <p:nvSpPr>
          <p:cNvPr id="20" name="Slide Number Placeholder 19"/>
          <p:cNvSpPr>
            <a:spLocks noGrp="1"/>
          </p:cNvSpPr>
          <p:nvPr>
            <p:ph type="sldNum" sz="quarter" idx="4"/>
          </p:nvPr>
        </p:nvSpPr>
        <p:spPr>
          <a:xfrm>
            <a:off x="8229600" y="6403975"/>
            <a:ext cx="4572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0000"/>
                </a:solidFill>
                <a:latin typeface="+mn-lt"/>
              </a:defRPr>
            </a:lvl1pPr>
          </a:lstStyle>
          <a:p>
            <a:pPr>
              <a:defRPr/>
            </a:pPr>
            <a:fld id="{51894F6D-6BE5-B248-99BD-A2E1F3764B23}" type="slidenum">
              <a:rPr lang="en-US"/>
              <a:pPr>
                <a:defRPr/>
              </a:pPr>
              <a:t>‹#›</a:t>
            </a:fld>
            <a:endParaRPr lang="en-US" dirty="0"/>
          </a:p>
        </p:txBody>
      </p:sp>
      <p:pic>
        <p:nvPicPr>
          <p:cNvPr id="10" name="Picture 3" descr="nasa_logo(220x182).gif"/>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139700" y="6157912"/>
            <a:ext cx="842963" cy="700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257" r:id="rId1"/>
    <p:sldLayoutId id="2147484258" r:id="rId2"/>
    <p:sldLayoutId id="2147484259" r:id="rId3"/>
    <p:sldLayoutId id="2147484260" r:id="rId4"/>
    <p:sldLayoutId id="2147484261" r:id="rId5"/>
    <p:sldLayoutId id="2147484262" r:id="rId6"/>
    <p:sldLayoutId id="2147484263" r:id="rId7"/>
    <p:sldLayoutId id="2147484264" r:id="rId8"/>
    <p:sldLayoutId id="2147484265" r:id="rId9"/>
    <p:sldLayoutId id="2147484266" r:id="rId10"/>
    <p:sldLayoutId id="2147484267" r:id="rId11"/>
  </p:sldLayoutIdLst>
  <p:hf hdr="0"/>
  <p:txStyles>
    <p:titleStyle>
      <a:lvl1pPr algn="ctr" defTabSz="457200" rtl="0" eaLnBrk="1" fontAlgn="base" hangingPunct="1">
        <a:spcBef>
          <a:spcPct val="0"/>
        </a:spcBef>
        <a:spcAft>
          <a:spcPct val="0"/>
        </a:spcAft>
        <a:defRPr sz="4400" b="1" kern="1200">
          <a:solidFill>
            <a:schemeClr val="tx1"/>
          </a:solidFill>
          <a:latin typeface="+mn-lt"/>
          <a:ea typeface="ＭＳ Ｐゴシック" charset="-128"/>
          <a:cs typeface="ＭＳ Ｐゴシック" charset="-128"/>
        </a:defRPr>
      </a:lvl1pPr>
      <a:lvl2pPr algn="ctr" defTabSz="457200" rtl="0" eaLnBrk="1" fontAlgn="base" hangingPunct="1">
        <a:spcBef>
          <a:spcPct val="0"/>
        </a:spcBef>
        <a:spcAft>
          <a:spcPct val="0"/>
        </a:spcAft>
        <a:defRPr sz="4400" b="1">
          <a:solidFill>
            <a:schemeClr val="tx1"/>
          </a:solidFill>
          <a:latin typeface="Century Gothic" charset="0"/>
          <a:ea typeface="ＭＳ Ｐゴシック" charset="-128"/>
          <a:cs typeface="ＭＳ Ｐゴシック" charset="-128"/>
        </a:defRPr>
      </a:lvl2pPr>
      <a:lvl3pPr algn="ctr" defTabSz="457200" rtl="0" eaLnBrk="1" fontAlgn="base" hangingPunct="1">
        <a:spcBef>
          <a:spcPct val="0"/>
        </a:spcBef>
        <a:spcAft>
          <a:spcPct val="0"/>
        </a:spcAft>
        <a:defRPr sz="4400" b="1">
          <a:solidFill>
            <a:schemeClr val="tx1"/>
          </a:solidFill>
          <a:latin typeface="Century Gothic" charset="0"/>
          <a:ea typeface="ＭＳ Ｐゴシック" charset="-128"/>
          <a:cs typeface="ＭＳ Ｐゴシック" charset="-128"/>
        </a:defRPr>
      </a:lvl3pPr>
      <a:lvl4pPr algn="ctr" defTabSz="457200" rtl="0" eaLnBrk="1" fontAlgn="base" hangingPunct="1">
        <a:spcBef>
          <a:spcPct val="0"/>
        </a:spcBef>
        <a:spcAft>
          <a:spcPct val="0"/>
        </a:spcAft>
        <a:defRPr sz="4400" b="1">
          <a:solidFill>
            <a:schemeClr val="tx1"/>
          </a:solidFill>
          <a:latin typeface="Century Gothic" charset="0"/>
          <a:ea typeface="ＭＳ Ｐゴシック" charset="-128"/>
          <a:cs typeface="ＭＳ Ｐゴシック" charset="-128"/>
        </a:defRPr>
      </a:lvl4pPr>
      <a:lvl5pPr algn="ctr" defTabSz="457200" rtl="0" eaLnBrk="1" fontAlgn="base" hangingPunct="1">
        <a:spcBef>
          <a:spcPct val="0"/>
        </a:spcBef>
        <a:spcAft>
          <a:spcPct val="0"/>
        </a:spcAft>
        <a:defRPr sz="4400" b="1">
          <a:solidFill>
            <a:schemeClr val="tx1"/>
          </a:solidFill>
          <a:latin typeface="Century Gothic"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6pPr>
      <a:lvl7pPr marL="9144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7pPr>
      <a:lvl8pPr marL="13716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8pPr>
      <a:lvl9pPr marL="18288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9pPr>
    </p:titleStyle>
    <p:bodyStyle>
      <a:lvl1pPr marL="342900" indent="-342900" algn="l" defTabSz="457200" rtl="0" eaLnBrk="1" fontAlgn="base" hangingPunct="1">
        <a:spcBef>
          <a:spcPct val="20000"/>
        </a:spcBef>
        <a:spcAft>
          <a:spcPct val="0"/>
        </a:spcAft>
        <a:buFont typeface="Arial" charset="0"/>
        <a:buChar char="•"/>
        <a:defRPr sz="3200" b="1" kern="1200">
          <a:solidFill>
            <a:schemeClr val="tx1"/>
          </a:solidFill>
          <a:latin typeface="+mn-lt"/>
          <a:ea typeface="ＭＳ Ｐゴシック" charset="-128"/>
          <a:cs typeface="ＭＳ Ｐゴシック" charset="-128"/>
        </a:defRPr>
      </a:lvl1pPr>
      <a:lvl2pPr marL="742950" indent="-285750" algn="l" defTabSz="457200" rtl="0" eaLnBrk="1" fontAlgn="base" hangingPunct="1">
        <a:spcBef>
          <a:spcPct val="20000"/>
        </a:spcBef>
        <a:spcAft>
          <a:spcPct val="0"/>
        </a:spcAft>
        <a:buFont typeface="Arial" charset="0"/>
        <a:buChar char="–"/>
        <a:defRPr sz="2800" b="1" kern="1200">
          <a:solidFill>
            <a:schemeClr val="tx1"/>
          </a:solidFill>
          <a:latin typeface="+mn-lt"/>
          <a:ea typeface="ＭＳ Ｐゴシック" charset="-128"/>
          <a:cs typeface="+mn-cs"/>
        </a:defRPr>
      </a:lvl2pPr>
      <a:lvl3pPr marL="1143000" indent="-228600" algn="l" defTabSz="457200" rtl="0" eaLnBrk="1" fontAlgn="base" hangingPunct="1">
        <a:spcBef>
          <a:spcPct val="20000"/>
        </a:spcBef>
        <a:spcAft>
          <a:spcPct val="0"/>
        </a:spcAft>
        <a:buFont typeface="Arial" charset="0"/>
        <a:buChar char="•"/>
        <a:defRPr sz="2400" b="1" kern="1200">
          <a:solidFill>
            <a:schemeClr val="tx1"/>
          </a:solidFill>
          <a:latin typeface="+mn-lt"/>
          <a:ea typeface="ＭＳ Ｐゴシック" charset="-128"/>
          <a:cs typeface="+mn-cs"/>
        </a:defRPr>
      </a:lvl3pPr>
      <a:lvl4pPr marL="1600200" indent="-228600" algn="l" defTabSz="457200" rtl="0" eaLnBrk="1" fontAlgn="base" hangingPunct="1">
        <a:spcBef>
          <a:spcPct val="20000"/>
        </a:spcBef>
        <a:spcAft>
          <a:spcPct val="0"/>
        </a:spcAft>
        <a:buFont typeface="Arial" charset="0"/>
        <a:buChar char="–"/>
        <a:defRPr sz="2000" b="1" kern="1200">
          <a:solidFill>
            <a:schemeClr val="tx1"/>
          </a:solidFill>
          <a:latin typeface="+mn-lt"/>
          <a:ea typeface="ＭＳ Ｐゴシック" charset="-128"/>
          <a:cs typeface="+mn-cs"/>
        </a:defRPr>
      </a:lvl4pPr>
      <a:lvl5pPr marL="2057400" indent="-228600" algn="l" defTabSz="457200" rtl="0" eaLnBrk="1" fontAlgn="base" hangingPunct="1">
        <a:spcBef>
          <a:spcPct val="20000"/>
        </a:spcBef>
        <a:spcAft>
          <a:spcPct val="0"/>
        </a:spcAft>
        <a:buFont typeface="Arial" charset="0"/>
        <a:buChar char="»"/>
        <a:defRPr sz="2000" b="1"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g"/><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635000" y="457200"/>
            <a:ext cx="7810500" cy="2578100"/>
          </a:xfrm>
        </p:spPr>
        <p:txBody>
          <a:bodyPr>
            <a:normAutofit/>
          </a:bodyPr>
          <a:lstStyle/>
          <a:p>
            <a:r>
              <a:rPr lang="en-US" sz="3600" cap="none" dirty="0" smtClean="0">
                <a:latin typeface="Century Gothic" charset="0"/>
                <a:ea typeface="ＭＳ Ｐゴシック" charset="0"/>
                <a:cs typeface="ＭＳ Ｐゴシック" charset="0"/>
              </a:rPr>
              <a:t>Real-Bogus Classifiers </a:t>
            </a:r>
            <a:r>
              <a:rPr lang="en-US" sz="4400" cap="none" dirty="0" smtClean="0">
                <a:latin typeface="Century Gothic" charset="0"/>
                <a:ea typeface="ＭＳ Ｐゴシック" charset="0"/>
                <a:cs typeface="ＭＳ Ｐゴシック" charset="0"/>
              </a:rPr>
              <a:t/>
            </a:r>
            <a:br>
              <a:rPr lang="en-US" sz="4400" cap="none" dirty="0" smtClean="0">
                <a:latin typeface="Century Gothic" charset="0"/>
                <a:ea typeface="ＭＳ Ｐゴシック" charset="0"/>
                <a:cs typeface="ＭＳ Ｐゴシック" charset="0"/>
              </a:rPr>
            </a:br>
            <a:r>
              <a:rPr lang="en-US" sz="2400" cap="none" dirty="0">
                <a:latin typeface="Century Gothic" charset="0"/>
                <a:ea typeface="ＭＳ Ｐゴシック" charset="0"/>
                <a:cs typeface="ＭＳ Ｐゴシック" charset="0"/>
              </a:rPr>
              <a:t>f</a:t>
            </a:r>
            <a:r>
              <a:rPr lang="en-US" sz="2400" cap="none" dirty="0" smtClean="0">
                <a:latin typeface="Century Gothic" charset="0"/>
                <a:ea typeface="ＭＳ Ｐゴシック" charset="0"/>
                <a:cs typeface="ＭＳ Ｐゴシック" charset="0"/>
              </a:rPr>
              <a:t>or the intermediate Palomar Transient Factory </a:t>
            </a:r>
            <a:endParaRPr lang="en-US" sz="3200" cap="none" dirty="0">
              <a:latin typeface="Century Gothic" charset="0"/>
              <a:ea typeface="ＭＳ Ｐゴシック" charset="0"/>
              <a:cs typeface="ＭＳ Ｐゴシック" charset="0"/>
            </a:endParaRPr>
          </a:p>
        </p:txBody>
      </p:sp>
      <p:sp>
        <p:nvSpPr>
          <p:cNvPr id="15363" name="Rectangle 3"/>
          <p:cNvSpPr>
            <a:spLocks noGrp="1" noChangeArrowheads="1"/>
          </p:cNvSpPr>
          <p:nvPr>
            <p:ph type="body" idx="1"/>
          </p:nvPr>
        </p:nvSpPr>
        <p:spPr>
          <a:xfrm>
            <a:off x="647700" y="2946400"/>
            <a:ext cx="4394200" cy="2171700"/>
          </a:xfrm>
        </p:spPr>
        <p:txBody>
          <a:bodyPr anchor="t"/>
          <a:lstStyle/>
          <a:p>
            <a:pPr eaLnBrk="1" hangingPunct="1">
              <a:lnSpc>
                <a:spcPct val="90000"/>
              </a:lnSpc>
            </a:pPr>
            <a:r>
              <a:rPr lang="en-US" sz="2400" dirty="0" smtClean="0">
                <a:solidFill>
                  <a:schemeClr val="tx1"/>
                </a:solidFill>
                <a:latin typeface="Calibri" charset="0"/>
                <a:ea typeface="ＭＳ Ｐゴシック" charset="0"/>
                <a:cs typeface="ＭＳ Ｐゴシック" charset="0"/>
              </a:rPr>
              <a:t>Umaa Rebbapragada</a:t>
            </a:r>
            <a:endParaRPr lang="en-US" sz="2400" baseline="30000" dirty="0">
              <a:solidFill>
                <a:schemeClr val="tx1"/>
              </a:solidFill>
              <a:latin typeface="Calibri" charset="0"/>
              <a:ea typeface="ＭＳ Ｐゴシック" charset="0"/>
              <a:cs typeface="ＭＳ Ｐゴシック" charset="0"/>
            </a:endParaRPr>
          </a:p>
          <a:p>
            <a:pPr eaLnBrk="1" hangingPunct="1">
              <a:lnSpc>
                <a:spcPct val="90000"/>
              </a:lnSpc>
              <a:spcBef>
                <a:spcPct val="0"/>
              </a:spcBef>
            </a:pPr>
            <a:r>
              <a:rPr lang="en-US" sz="1800" dirty="0">
                <a:solidFill>
                  <a:schemeClr val="tx1"/>
                </a:solidFill>
                <a:latin typeface="Calibri" charset="0"/>
                <a:ea typeface="ＭＳ Ｐゴシック" charset="0"/>
                <a:cs typeface="ＭＳ Ｐゴシック" charset="0"/>
              </a:rPr>
              <a:t>Jet Propulsion Laboratory, </a:t>
            </a:r>
          </a:p>
          <a:p>
            <a:pPr eaLnBrk="1" hangingPunct="1">
              <a:lnSpc>
                <a:spcPct val="90000"/>
              </a:lnSpc>
              <a:spcBef>
                <a:spcPct val="0"/>
              </a:spcBef>
            </a:pPr>
            <a:r>
              <a:rPr lang="en-US" sz="1800" dirty="0">
                <a:solidFill>
                  <a:schemeClr val="tx1"/>
                </a:solidFill>
                <a:latin typeface="Calibri" charset="0"/>
                <a:ea typeface="ＭＳ Ｐゴシック" charset="0"/>
                <a:cs typeface="ＭＳ Ｐゴシック" charset="0"/>
              </a:rPr>
              <a:t>California Institute of Technology </a:t>
            </a:r>
            <a:r>
              <a:rPr lang="en-US" sz="1800" i="1" dirty="0" err="1" smtClean="0">
                <a:solidFill>
                  <a:schemeClr val="accent6"/>
                </a:solidFill>
                <a:latin typeface="Calibri" charset="0"/>
                <a:ea typeface="ＭＳ Ｐゴシック" charset="0"/>
                <a:cs typeface="ＭＳ Ｐゴシック" charset="0"/>
              </a:rPr>
              <a:t>Umaa.D.Rebbapragada@jpl.nasa.gov</a:t>
            </a:r>
            <a:endParaRPr lang="en-US" sz="1800" baseline="30000" dirty="0">
              <a:solidFill>
                <a:schemeClr val="tx1"/>
              </a:solidFill>
              <a:latin typeface="Calibri" charset="0"/>
              <a:ea typeface="ＭＳ Ｐゴシック" charset="0"/>
              <a:cs typeface="ＭＳ Ｐゴシック" charset="0"/>
            </a:endParaRPr>
          </a:p>
        </p:txBody>
      </p:sp>
      <p:sp>
        <p:nvSpPr>
          <p:cNvPr id="15364" name="Rectangle 5"/>
          <p:cNvSpPr>
            <a:spLocks noChangeArrowheads="1"/>
          </p:cNvSpPr>
          <p:nvPr/>
        </p:nvSpPr>
        <p:spPr bwMode="auto">
          <a:xfrm>
            <a:off x="8429625" y="198438"/>
            <a:ext cx="171450"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4966" tIns="42483" rIns="84966" bIns="42483">
            <a:spAutoFit/>
          </a:bodyPr>
          <a:lstStyle/>
          <a:p>
            <a:pPr defTabSz="849313"/>
            <a:endParaRPr lang="en-US" sz="2200" i="0">
              <a:latin typeface="Arial" charset="0"/>
            </a:endParaRPr>
          </a:p>
        </p:txBody>
      </p:sp>
      <p:sp>
        <p:nvSpPr>
          <p:cNvPr id="15365" name="Date Placeholder 4"/>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i="1">
                <a:solidFill>
                  <a:schemeClr val="tx1"/>
                </a:solidFill>
                <a:latin typeface="Times New Roman" charset="0"/>
                <a:ea typeface="ＭＳ Ｐゴシック" charset="0"/>
                <a:cs typeface="ＭＳ Ｐゴシック" charset="0"/>
              </a:defRPr>
            </a:lvl1pPr>
            <a:lvl2pPr marL="742950" indent="-285750">
              <a:defRPr sz="3600" i="1">
                <a:solidFill>
                  <a:schemeClr val="tx1"/>
                </a:solidFill>
                <a:latin typeface="Times New Roman" charset="0"/>
                <a:ea typeface="ＭＳ Ｐゴシック" charset="0"/>
              </a:defRPr>
            </a:lvl2pPr>
            <a:lvl3pPr marL="1143000" indent="-228600">
              <a:defRPr sz="3600" i="1">
                <a:solidFill>
                  <a:schemeClr val="tx1"/>
                </a:solidFill>
                <a:latin typeface="Times New Roman" charset="0"/>
                <a:ea typeface="ＭＳ Ｐゴシック" charset="0"/>
              </a:defRPr>
            </a:lvl3pPr>
            <a:lvl4pPr marL="1600200" indent="-228600">
              <a:defRPr sz="3600" i="1">
                <a:solidFill>
                  <a:schemeClr val="tx1"/>
                </a:solidFill>
                <a:latin typeface="Times New Roman" charset="0"/>
                <a:ea typeface="ＭＳ Ｐゴシック" charset="0"/>
              </a:defRPr>
            </a:lvl4pPr>
            <a:lvl5pPr marL="2057400" indent="-228600">
              <a:defRPr sz="3600" i="1">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3600" i="1">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3600" i="1">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3600" i="1">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3600" i="1">
                <a:solidFill>
                  <a:schemeClr val="tx1"/>
                </a:solidFill>
                <a:latin typeface="Times New Roman" charset="0"/>
                <a:ea typeface="ＭＳ Ｐゴシック" charset="0"/>
              </a:defRPr>
            </a:lvl9pPr>
          </a:lstStyle>
          <a:p>
            <a:fld id="{479699E2-3303-3F48-AFFD-7F727AA18102}" type="datetime1">
              <a:rPr lang="en-US" sz="1400" i="0">
                <a:solidFill>
                  <a:srgbClr val="000000"/>
                </a:solidFill>
                <a:latin typeface="Calibri" charset="0"/>
              </a:rPr>
              <a:pPr/>
              <a:t>6/2/16</a:t>
            </a:fld>
            <a:endParaRPr lang="en-US" sz="1400" i="0" dirty="0">
              <a:solidFill>
                <a:srgbClr val="000000"/>
              </a:solidFill>
              <a:latin typeface="Calibri" charset="0"/>
            </a:endParaRPr>
          </a:p>
        </p:txBody>
      </p:sp>
      <p:sp>
        <p:nvSpPr>
          <p:cNvPr id="15366"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i="1">
                <a:solidFill>
                  <a:schemeClr val="tx1"/>
                </a:solidFill>
                <a:latin typeface="Times New Roman" charset="0"/>
                <a:ea typeface="ＭＳ Ｐゴシック" charset="0"/>
                <a:cs typeface="ＭＳ Ｐゴシック" charset="0"/>
              </a:defRPr>
            </a:lvl1pPr>
            <a:lvl2pPr marL="742950" indent="-285750">
              <a:defRPr sz="3600" i="1">
                <a:solidFill>
                  <a:schemeClr val="tx1"/>
                </a:solidFill>
                <a:latin typeface="Times New Roman" charset="0"/>
                <a:ea typeface="ＭＳ Ｐゴシック" charset="0"/>
              </a:defRPr>
            </a:lvl2pPr>
            <a:lvl3pPr marL="1143000" indent="-228600">
              <a:defRPr sz="3600" i="1">
                <a:solidFill>
                  <a:schemeClr val="tx1"/>
                </a:solidFill>
                <a:latin typeface="Times New Roman" charset="0"/>
                <a:ea typeface="ＭＳ Ｐゴシック" charset="0"/>
              </a:defRPr>
            </a:lvl3pPr>
            <a:lvl4pPr marL="1600200" indent="-228600">
              <a:defRPr sz="3600" i="1">
                <a:solidFill>
                  <a:schemeClr val="tx1"/>
                </a:solidFill>
                <a:latin typeface="Times New Roman" charset="0"/>
                <a:ea typeface="ＭＳ Ｐゴシック" charset="0"/>
              </a:defRPr>
            </a:lvl4pPr>
            <a:lvl5pPr marL="2057400" indent="-228600">
              <a:defRPr sz="3600" i="1">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3600" i="1">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3600" i="1">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3600" i="1">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3600" i="1">
                <a:solidFill>
                  <a:schemeClr val="tx1"/>
                </a:solidFill>
                <a:latin typeface="Times New Roman" charset="0"/>
                <a:ea typeface="ＭＳ Ｐゴシック" charset="0"/>
              </a:defRPr>
            </a:lvl9pPr>
          </a:lstStyle>
          <a:p>
            <a:fld id="{2A263600-4C32-704F-97B3-EC982E1508A5}" type="slidenum">
              <a:rPr lang="en-US" sz="1600">
                <a:solidFill>
                  <a:srgbClr val="000000"/>
                </a:solidFill>
                <a:latin typeface="Calibri" charset="0"/>
              </a:rPr>
              <a:pPr/>
              <a:t>1</a:t>
            </a:fld>
            <a:endParaRPr lang="en-US" sz="1600">
              <a:solidFill>
                <a:srgbClr val="000000"/>
              </a:solidFill>
              <a:latin typeface="Calibri" charset="0"/>
            </a:endParaRPr>
          </a:p>
        </p:txBody>
      </p:sp>
      <p:sp>
        <p:nvSpPr>
          <p:cNvPr id="7" name="Footer Placeholder 6"/>
          <p:cNvSpPr>
            <a:spLocks noGrp="1"/>
          </p:cNvSpPr>
          <p:nvPr>
            <p:ph type="ftr" sz="quarter" idx="11"/>
          </p:nvPr>
        </p:nvSpPr>
        <p:spPr/>
        <p:txBody>
          <a:bodyPr/>
          <a:lstStyle/>
          <a:p>
            <a:pPr>
              <a:defRPr/>
            </a:pPr>
            <a:r>
              <a:rPr lang="en-US"/>
              <a:t>NASA / Caltech / JPL / Instrument Software and Science Data Systems</a:t>
            </a:r>
          </a:p>
        </p:txBody>
      </p:sp>
      <p:sp>
        <p:nvSpPr>
          <p:cNvPr id="9" name="Rectangle 8"/>
          <p:cNvSpPr/>
          <p:nvPr/>
        </p:nvSpPr>
        <p:spPr>
          <a:xfrm>
            <a:off x="165100" y="6083300"/>
            <a:ext cx="1282700" cy="7747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15369" name="Picture 3" descr="nasa_logo(220x182).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6400" y="6019800"/>
            <a:ext cx="842963" cy="700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0" name="Rectangle 10"/>
          <p:cNvSpPr>
            <a:spLocks noChangeArrowheads="1"/>
          </p:cNvSpPr>
          <p:nvPr/>
        </p:nvSpPr>
        <p:spPr bwMode="auto">
          <a:xfrm>
            <a:off x="1346200" y="5829300"/>
            <a:ext cx="74295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a:r>
              <a:rPr lang="en-US" sz="1200" b="1" i="0" dirty="0">
                <a:solidFill>
                  <a:srgbClr val="7F7F7F"/>
                </a:solidFill>
                <a:latin typeface="Calibri" charset="0"/>
              </a:rPr>
              <a:t>Research described in this presentation was carried out at the Jet Propulsion Laboratory under a Research and Technology Development Grant, under contract with the National Aeronautics and Space </a:t>
            </a:r>
            <a:r>
              <a:rPr lang="en-US" sz="1200" b="1" i="0" dirty="0" smtClean="0">
                <a:solidFill>
                  <a:srgbClr val="7F7F7F"/>
                </a:solidFill>
                <a:latin typeface="Calibri" charset="0"/>
              </a:rPr>
              <a:t>Administration.  </a:t>
            </a:r>
            <a:r>
              <a:rPr lang="en-US" sz="1200" b="1" i="0" dirty="0">
                <a:solidFill>
                  <a:srgbClr val="7F7F7F"/>
                </a:solidFill>
                <a:latin typeface="Calibri" charset="0"/>
              </a:rPr>
              <a:t>Copyright </a:t>
            </a:r>
            <a:r>
              <a:rPr lang="en-US" sz="1200" b="1" i="0" dirty="0" smtClean="0">
                <a:solidFill>
                  <a:srgbClr val="7F7F7F"/>
                </a:solidFill>
                <a:latin typeface="Calibri" charset="0"/>
              </a:rPr>
              <a:t>2013 </a:t>
            </a:r>
            <a:r>
              <a:rPr lang="en-US" sz="1200" b="1" i="0" dirty="0">
                <a:solidFill>
                  <a:srgbClr val="7F7F7F"/>
                </a:solidFill>
                <a:latin typeface="Calibri" charset="0"/>
              </a:rPr>
              <a:t>California Institute of Technology.  All Rights Reserved. US Government Support Acknowledged.</a:t>
            </a:r>
            <a:endParaRPr lang="en-US" sz="1200" b="1" i="0" dirty="0">
              <a:solidFill>
                <a:srgbClr val="7F7F7F"/>
              </a:solidFill>
            </a:endParaRPr>
          </a:p>
        </p:txBody>
      </p:sp>
      <p:sp>
        <p:nvSpPr>
          <p:cNvPr id="13" name="TextBox 12"/>
          <p:cNvSpPr txBox="1"/>
          <p:nvPr/>
        </p:nvSpPr>
        <p:spPr>
          <a:xfrm>
            <a:off x="7416800" y="4851400"/>
            <a:ext cx="1054490" cy="246221"/>
          </a:xfrm>
          <a:prstGeom prst="rect">
            <a:avLst/>
          </a:prstGeom>
          <a:noFill/>
        </p:spPr>
        <p:txBody>
          <a:bodyPr wrap="none">
            <a:spAutoFit/>
          </a:bodyPr>
          <a:lstStyle/>
          <a:p>
            <a:r>
              <a:rPr lang="en-US" sz="1000" i="0" dirty="0" smtClean="0">
                <a:latin typeface="Century Gothic"/>
                <a:cs typeface="Century Gothic"/>
              </a:rPr>
              <a:t>Courtesy:  PTF</a:t>
            </a:r>
            <a:endParaRPr lang="en-US" sz="1000" i="0" dirty="0">
              <a:latin typeface="Century Gothic"/>
              <a:cs typeface="Century Gothic"/>
            </a:endParaRPr>
          </a:p>
        </p:txBody>
      </p:sp>
      <p:pic>
        <p:nvPicPr>
          <p:cNvPr id="14" name="Picture 13" descr="sotorion.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46990" y="2734492"/>
            <a:ext cx="3243042" cy="2193107"/>
          </a:xfrm>
          <a:prstGeom prst="rect">
            <a:avLst/>
          </a:prstGeom>
          <a:effectLst>
            <a:softEdge rad="127000"/>
          </a:effectLst>
        </p:spPr>
      </p:pic>
      <p:sp>
        <p:nvSpPr>
          <p:cNvPr id="2" name="Rectangle 1"/>
          <p:cNvSpPr/>
          <p:nvPr/>
        </p:nvSpPr>
        <p:spPr>
          <a:xfrm>
            <a:off x="698500" y="4321244"/>
            <a:ext cx="4572000" cy="1169551"/>
          </a:xfrm>
          <a:prstGeom prst="rect">
            <a:avLst/>
          </a:prstGeom>
        </p:spPr>
        <p:txBody>
          <a:bodyPr>
            <a:spAutoFit/>
          </a:bodyPr>
          <a:lstStyle/>
          <a:p>
            <a:pPr lvl="0" defTabSz="457200" eaLnBrk="1" hangingPunct="1">
              <a:spcBef>
                <a:spcPct val="20000"/>
              </a:spcBef>
            </a:pPr>
            <a:r>
              <a:rPr lang="en-US" sz="1400" b="1" i="0" dirty="0">
                <a:solidFill>
                  <a:prstClr val="black">
                    <a:tint val="75000"/>
                  </a:prstClr>
                </a:solidFill>
                <a:latin typeface="Century Gothic"/>
                <a:ea typeface="ＭＳ Ｐゴシック" charset="-128"/>
                <a:cs typeface="ＭＳ Ｐゴシック" charset="-128"/>
              </a:rPr>
              <a:t>With </a:t>
            </a:r>
            <a:r>
              <a:rPr lang="en-US" sz="1400" b="1" i="0" dirty="0" smtClean="0">
                <a:solidFill>
                  <a:prstClr val="black">
                    <a:tint val="75000"/>
                  </a:prstClr>
                </a:solidFill>
                <a:latin typeface="Century Gothic"/>
                <a:ea typeface="ＭＳ Ｐゴシック" charset="-128"/>
                <a:cs typeface="ＭＳ Ｐゴシック" charset="-128"/>
              </a:rPr>
              <a:t>Brian </a:t>
            </a:r>
            <a:r>
              <a:rPr lang="en-US" sz="1400" b="1" i="0" dirty="0" err="1" smtClean="0">
                <a:solidFill>
                  <a:prstClr val="black">
                    <a:tint val="75000"/>
                  </a:prstClr>
                </a:solidFill>
                <a:latin typeface="Century Gothic"/>
                <a:ea typeface="ＭＳ Ｐゴシック" charset="-128"/>
                <a:cs typeface="ＭＳ Ｐゴシック" charset="-128"/>
              </a:rPr>
              <a:t>Bue</a:t>
            </a:r>
            <a:r>
              <a:rPr lang="en-US" sz="1400" b="1" i="0" dirty="0" smtClean="0">
                <a:solidFill>
                  <a:prstClr val="black">
                    <a:tint val="75000"/>
                  </a:prstClr>
                </a:solidFill>
                <a:latin typeface="Century Gothic"/>
                <a:ea typeface="ＭＳ Ｐゴシック" charset="-128"/>
                <a:cs typeface="ＭＳ Ｐゴシック" charset="-128"/>
              </a:rPr>
              <a:t> (JPL/Caltech), Gary Doran (JPL/Caltech), </a:t>
            </a:r>
            <a:r>
              <a:rPr lang="en-US" sz="1400" b="1" i="0" dirty="0" err="1" smtClean="0">
                <a:solidFill>
                  <a:prstClr val="black">
                    <a:tint val="75000"/>
                  </a:prstClr>
                </a:solidFill>
                <a:latin typeface="Century Gothic"/>
                <a:ea typeface="ＭＳ Ｐゴシック" charset="-128"/>
                <a:cs typeface="ＭＳ Ｐゴシック" charset="-128"/>
              </a:rPr>
              <a:t>Przemek</a:t>
            </a:r>
            <a:r>
              <a:rPr lang="en-US" sz="1400" b="1" i="0" dirty="0" smtClean="0">
                <a:solidFill>
                  <a:prstClr val="black">
                    <a:tint val="75000"/>
                  </a:prstClr>
                </a:solidFill>
                <a:latin typeface="Century Gothic"/>
                <a:ea typeface="ＭＳ Ｐゴシック" charset="-128"/>
                <a:cs typeface="ＭＳ Ｐゴシック" charset="-128"/>
              </a:rPr>
              <a:t> </a:t>
            </a:r>
            <a:r>
              <a:rPr lang="en-US" sz="1400" b="1" i="0" dirty="0">
                <a:solidFill>
                  <a:prstClr val="black">
                    <a:tint val="75000"/>
                  </a:prstClr>
                </a:solidFill>
                <a:latin typeface="Century Gothic"/>
                <a:ea typeface="ＭＳ Ｐゴシック" charset="-128"/>
                <a:cs typeface="ＭＳ Ｐゴシック" charset="-128"/>
              </a:rPr>
              <a:t>Wozniak (LANL</a:t>
            </a:r>
            <a:r>
              <a:rPr lang="en-US" sz="1400" b="1" i="0" dirty="0" smtClean="0">
                <a:solidFill>
                  <a:prstClr val="black">
                    <a:tint val="75000"/>
                  </a:prstClr>
                </a:solidFill>
                <a:latin typeface="Century Gothic"/>
                <a:ea typeface="ＭＳ Ｐゴシック" charset="-128"/>
                <a:cs typeface="ＭＳ Ｐゴシック" charset="-128"/>
              </a:rPr>
              <a:t>), Russ </a:t>
            </a:r>
            <a:r>
              <a:rPr lang="en-US" sz="1400" b="1" i="0" dirty="0" err="1" smtClean="0">
                <a:solidFill>
                  <a:prstClr val="black">
                    <a:tint val="75000"/>
                  </a:prstClr>
                </a:solidFill>
                <a:latin typeface="Century Gothic"/>
                <a:ea typeface="ＭＳ Ｐゴシック" charset="-128"/>
                <a:cs typeface="ＭＳ Ｐゴシック" charset="-128"/>
              </a:rPr>
              <a:t>Laher</a:t>
            </a:r>
            <a:r>
              <a:rPr lang="en-US" sz="1400" b="1" i="0" dirty="0" smtClean="0">
                <a:solidFill>
                  <a:prstClr val="black">
                    <a:tint val="75000"/>
                  </a:prstClr>
                </a:solidFill>
                <a:latin typeface="Century Gothic"/>
                <a:ea typeface="ＭＳ Ｐゴシック" charset="-128"/>
                <a:cs typeface="ＭＳ Ｐゴシック" charset="-128"/>
              </a:rPr>
              <a:t> (IPAC/Caltech), Frank </a:t>
            </a:r>
            <a:r>
              <a:rPr lang="en-US" sz="1400" b="1" i="0" dirty="0" err="1" smtClean="0">
                <a:solidFill>
                  <a:prstClr val="black">
                    <a:tint val="75000"/>
                  </a:prstClr>
                </a:solidFill>
                <a:latin typeface="Century Gothic"/>
                <a:ea typeface="ＭＳ Ｐゴシック" charset="-128"/>
                <a:cs typeface="ＭＳ Ｐゴシック" charset="-128"/>
              </a:rPr>
              <a:t>Masci</a:t>
            </a:r>
            <a:r>
              <a:rPr lang="en-US" sz="1400" b="1" i="0" dirty="0" smtClean="0">
                <a:solidFill>
                  <a:prstClr val="black">
                    <a:tint val="75000"/>
                  </a:prstClr>
                </a:solidFill>
                <a:latin typeface="Century Gothic"/>
                <a:ea typeface="ＭＳ Ｐゴシック" charset="-128"/>
                <a:cs typeface="ＭＳ Ｐゴシック" charset="-128"/>
              </a:rPr>
              <a:t> (IPAC/Caltech), Adam Miller (JPL/Caltech), </a:t>
            </a:r>
            <a:r>
              <a:rPr lang="en-US" sz="1400" b="1" i="0" dirty="0" err="1" smtClean="0">
                <a:solidFill>
                  <a:prstClr val="black">
                    <a:tint val="75000"/>
                  </a:prstClr>
                </a:solidFill>
                <a:latin typeface="Century Gothic"/>
                <a:ea typeface="ＭＳ Ｐゴシック" charset="-128"/>
                <a:cs typeface="ＭＳ Ｐゴシック" charset="-128"/>
              </a:rPr>
              <a:t>Mansi</a:t>
            </a:r>
            <a:r>
              <a:rPr lang="en-US" sz="1400" b="1" i="0" dirty="0" smtClean="0">
                <a:solidFill>
                  <a:prstClr val="black">
                    <a:tint val="75000"/>
                  </a:prstClr>
                </a:solidFill>
                <a:latin typeface="Century Gothic"/>
                <a:ea typeface="ＭＳ Ｐゴシック" charset="-128"/>
                <a:cs typeface="ＭＳ Ｐゴシック" charset="-128"/>
              </a:rPr>
              <a:t> </a:t>
            </a:r>
            <a:r>
              <a:rPr lang="en-US" sz="1400" b="1" i="0" dirty="0" err="1" smtClean="0">
                <a:solidFill>
                  <a:prstClr val="black">
                    <a:tint val="75000"/>
                  </a:prstClr>
                </a:solidFill>
                <a:latin typeface="Century Gothic"/>
                <a:ea typeface="ＭＳ Ｐゴシック" charset="-128"/>
                <a:cs typeface="ＭＳ Ｐゴシック" charset="-128"/>
              </a:rPr>
              <a:t>Kasliwal</a:t>
            </a:r>
            <a:r>
              <a:rPr lang="en-US" sz="1400" b="1" i="0" dirty="0" smtClean="0">
                <a:solidFill>
                  <a:prstClr val="black">
                    <a:tint val="75000"/>
                  </a:prstClr>
                </a:solidFill>
                <a:latin typeface="Century Gothic"/>
                <a:ea typeface="ＭＳ Ｐゴシック" charset="-128"/>
                <a:cs typeface="ＭＳ Ｐゴシック" charset="-128"/>
              </a:rPr>
              <a:t> (Caltech)</a:t>
            </a:r>
            <a:endParaRPr lang="en-US" sz="1400" b="1" i="0" dirty="0">
              <a:solidFill>
                <a:prstClr val="black">
                  <a:tint val="75000"/>
                </a:prstClr>
              </a:solidFill>
              <a:latin typeface="Century Gothic"/>
              <a:ea typeface="ＭＳ Ｐゴシック" charset="-128"/>
              <a:cs typeface="ＭＳ Ｐゴシック" charset="-128"/>
            </a:endParaRPr>
          </a:p>
        </p:txBody>
      </p:sp>
    </p:spTree>
    <p:extLst>
      <p:ext uri="{BB962C8B-B14F-4D97-AF65-F5344CB8AC3E}">
        <p14:creationId xmlns:p14="http://schemas.microsoft.com/office/powerpoint/2010/main" val="304749342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Active Learning at VLA</a:t>
            </a:r>
            <a:endParaRPr lang="en-US" dirty="0"/>
          </a:p>
        </p:txBody>
      </p:sp>
      <p:sp>
        <p:nvSpPr>
          <p:cNvPr id="3" name="Content Placeholder 2"/>
          <p:cNvSpPr>
            <a:spLocks noGrp="1"/>
          </p:cNvSpPr>
          <p:nvPr>
            <p:ph sz="half" idx="1"/>
          </p:nvPr>
        </p:nvSpPr>
        <p:spPr>
          <a:xfrm>
            <a:off x="457200" y="1600200"/>
            <a:ext cx="3009900" cy="4838699"/>
          </a:xfrm>
        </p:spPr>
        <p:txBody>
          <a:bodyPr>
            <a:normAutofit fontScale="77500" lnSpcReduction="20000"/>
          </a:bodyPr>
          <a:lstStyle/>
          <a:p>
            <a:r>
              <a:rPr lang="en-US" dirty="0" smtClean="0"/>
              <a:t>Recent work from 3-day workshop with Casey Law</a:t>
            </a:r>
          </a:p>
          <a:p>
            <a:endParaRPr lang="en-US" dirty="0" smtClean="0"/>
          </a:p>
          <a:p>
            <a:r>
              <a:rPr lang="en-US" dirty="0" smtClean="0"/>
              <a:t>Developed prototype to generate training data for VLA</a:t>
            </a:r>
          </a:p>
          <a:p>
            <a:endParaRPr lang="en-US" dirty="0"/>
          </a:p>
          <a:p>
            <a:r>
              <a:rPr lang="en-US" dirty="0" smtClean="0"/>
              <a:t>Quick turnaround due to reuse of software infrastructure developed for PTF</a:t>
            </a:r>
          </a:p>
        </p:txBody>
      </p:sp>
      <p:sp>
        <p:nvSpPr>
          <p:cNvPr id="4" name="Date Placeholder 3"/>
          <p:cNvSpPr>
            <a:spLocks noGrp="1"/>
          </p:cNvSpPr>
          <p:nvPr>
            <p:ph type="dt" sz="half" idx="10"/>
          </p:nvPr>
        </p:nvSpPr>
        <p:spPr/>
        <p:txBody>
          <a:bodyPr/>
          <a:lstStyle/>
          <a:p>
            <a:pPr>
              <a:defRPr/>
            </a:pPr>
            <a:fld id="{BC5D8040-CBB6-814E-A5FC-3DDA32BE80C2}" type="datetime1">
              <a:rPr lang="en-US" smtClean="0"/>
              <a:pPr>
                <a:defRPr/>
              </a:pPr>
              <a:t>6/2/16</a:t>
            </a:fld>
            <a:endParaRPr lang="en-US"/>
          </a:p>
        </p:txBody>
      </p:sp>
      <p:sp>
        <p:nvSpPr>
          <p:cNvPr id="5" name="Footer Placeholder 4"/>
          <p:cNvSpPr>
            <a:spLocks noGrp="1"/>
          </p:cNvSpPr>
          <p:nvPr>
            <p:ph type="ftr" sz="quarter" idx="11"/>
          </p:nvPr>
        </p:nvSpPr>
        <p:spPr/>
        <p:txBody>
          <a:bodyPr/>
          <a:lstStyle/>
          <a:p>
            <a:pPr>
              <a:defRPr/>
            </a:pPr>
            <a:r>
              <a:rPr lang="en-US" smtClean="0"/>
              <a:t>NASA / Caltech / JPL / Instrument Software and Science Data Systems</a:t>
            </a:r>
            <a:endParaRPr lang="en-US"/>
          </a:p>
        </p:txBody>
      </p:sp>
      <p:sp>
        <p:nvSpPr>
          <p:cNvPr id="6" name="Slide Number Placeholder 5"/>
          <p:cNvSpPr>
            <a:spLocks noGrp="1"/>
          </p:cNvSpPr>
          <p:nvPr>
            <p:ph type="sldNum" sz="quarter" idx="12"/>
          </p:nvPr>
        </p:nvSpPr>
        <p:spPr/>
        <p:txBody>
          <a:bodyPr/>
          <a:lstStyle/>
          <a:p>
            <a:pPr>
              <a:defRPr/>
            </a:pPr>
            <a:fld id="{8F96AB01-FE68-0E48-969C-A6C7AA0AAE97}" type="slidenum">
              <a:rPr lang="en-US" smtClean="0"/>
              <a:pPr>
                <a:defRPr/>
              </a:pPr>
              <a:t>10</a:t>
            </a:fld>
            <a:endParaRPr lang="en-US"/>
          </a:p>
        </p:txBody>
      </p:sp>
      <p:pic>
        <p:nvPicPr>
          <p:cNvPr id="8" name="Content Placeholder 7"/>
          <p:cNvPicPr>
            <a:picLocks noGrp="1" noChangeAspect="1"/>
          </p:cNvPicPr>
          <p:nvPr>
            <p:ph sz="half" idx="2"/>
          </p:nvPr>
        </p:nvPicPr>
        <p:blipFill rotWithShape="1">
          <a:blip r:embed="rId2"/>
          <a:srcRect l="9080" r="20565"/>
          <a:stretch/>
        </p:blipFill>
        <p:spPr>
          <a:xfrm>
            <a:off x="3454400" y="1422400"/>
            <a:ext cx="5524500" cy="4525963"/>
          </a:xfrm>
        </p:spPr>
      </p:pic>
    </p:spTree>
    <p:extLst>
      <p:ext uri="{BB962C8B-B14F-4D97-AF65-F5344CB8AC3E}">
        <p14:creationId xmlns:p14="http://schemas.microsoft.com/office/powerpoint/2010/main" val="238302403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Optical Transient Vetting</a:t>
            </a:r>
            <a:endParaRPr lang="en-US" dirty="0"/>
          </a:p>
        </p:txBody>
      </p:sp>
      <p:sp>
        <p:nvSpPr>
          <p:cNvPr id="4" name="Date Placeholder 3"/>
          <p:cNvSpPr>
            <a:spLocks noGrp="1"/>
          </p:cNvSpPr>
          <p:nvPr>
            <p:ph type="dt" sz="half" idx="10"/>
          </p:nvPr>
        </p:nvSpPr>
        <p:spPr/>
        <p:txBody>
          <a:bodyPr/>
          <a:lstStyle/>
          <a:p>
            <a:pPr>
              <a:defRPr/>
            </a:pPr>
            <a:fld id="{BC5D8040-CBB6-814E-A5FC-3DDA32BE80C2}" type="datetime1">
              <a:rPr lang="en-US" smtClean="0"/>
              <a:pPr>
                <a:defRPr/>
              </a:pPr>
              <a:t>6/2/16</a:t>
            </a:fld>
            <a:endParaRPr lang="en-US"/>
          </a:p>
        </p:txBody>
      </p:sp>
      <p:sp>
        <p:nvSpPr>
          <p:cNvPr id="5" name="Footer Placeholder 4"/>
          <p:cNvSpPr>
            <a:spLocks noGrp="1"/>
          </p:cNvSpPr>
          <p:nvPr>
            <p:ph type="ftr" sz="quarter" idx="11"/>
          </p:nvPr>
        </p:nvSpPr>
        <p:spPr/>
        <p:txBody>
          <a:bodyPr/>
          <a:lstStyle/>
          <a:p>
            <a:pPr>
              <a:defRPr/>
            </a:pPr>
            <a:r>
              <a:rPr lang="en-US" smtClean="0"/>
              <a:t>NASA / Caltech / JPL / Instrument Software and Science Data Systems</a:t>
            </a:r>
            <a:endParaRPr lang="en-US"/>
          </a:p>
        </p:txBody>
      </p:sp>
      <p:sp>
        <p:nvSpPr>
          <p:cNvPr id="6" name="Slide Number Placeholder 5"/>
          <p:cNvSpPr>
            <a:spLocks noGrp="1"/>
          </p:cNvSpPr>
          <p:nvPr>
            <p:ph type="sldNum" sz="quarter" idx="12"/>
          </p:nvPr>
        </p:nvSpPr>
        <p:spPr/>
        <p:txBody>
          <a:bodyPr/>
          <a:lstStyle/>
          <a:p>
            <a:pPr>
              <a:defRPr/>
            </a:pPr>
            <a:fld id="{8F96AB01-FE68-0E48-969C-A6C7AA0AAE97}" type="slidenum">
              <a:rPr lang="en-US" smtClean="0"/>
              <a:pPr>
                <a:defRPr/>
              </a:pPr>
              <a:t>2</a:t>
            </a:fld>
            <a:endParaRPr lang="en-US"/>
          </a:p>
        </p:txBody>
      </p:sp>
      <p:sp>
        <p:nvSpPr>
          <p:cNvPr id="10" name="TextBox 9"/>
          <p:cNvSpPr txBox="1"/>
          <p:nvPr/>
        </p:nvSpPr>
        <p:spPr>
          <a:xfrm>
            <a:off x="3911600" y="5816600"/>
            <a:ext cx="2625238" cy="276999"/>
          </a:xfrm>
          <a:prstGeom prst="rect">
            <a:avLst/>
          </a:prstGeom>
          <a:noFill/>
        </p:spPr>
        <p:txBody>
          <a:bodyPr wrap="none" rtlCol="0">
            <a:spAutoFit/>
          </a:bodyPr>
          <a:lstStyle/>
          <a:p>
            <a:r>
              <a:rPr lang="en-US" sz="1200" b="1" i="0" dirty="0" smtClean="0">
                <a:solidFill>
                  <a:schemeClr val="bg1"/>
                </a:solidFill>
              </a:rPr>
              <a:t>Reference: B. J. Fulton/LCOGT/PTF</a:t>
            </a:r>
            <a:endParaRPr lang="en-US" sz="1200" b="1" i="0" dirty="0">
              <a:solidFill>
                <a:schemeClr val="bg1"/>
              </a:solidFill>
            </a:endParaRPr>
          </a:p>
        </p:txBody>
      </p:sp>
      <p:sp>
        <p:nvSpPr>
          <p:cNvPr id="12" name="Content Placeholder 11"/>
          <p:cNvSpPr>
            <a:spLocks noGrp="1"/>
          </p:cNvSpPr>
          <p:nvPr>
            <p:ph sz="half" idx="1"/>
          </p:nvPr>
        </p:nvSpPr>
        <p:spPr/>
        <p:txBody>
          <a:bodyPr>
            <a:normAutofit fontScale="62500" lnSpcReduction="20000"/>
          </a:bodyPr>
          <a:lstStyle/>
          <a:p>
            <a:r>
              <a:rPr lang="en-US" dirty="0"/>
              <a:t>Transients: supernovae (short duration), </a:t>
            </a:r>
            <a:r>
              <a:rPr lang="en-US" dirty="0" smtClean="0"/>
              <a:t>variable stars (persistent)</a:t>
            </a:r>
            <a:endParaRPr lang="en-US" dirty="0"/>
          </a:p>
          <a:p>
            <a:endParaRPr lang="en-US" dirty="0" smtClean="0"/>
          </a:p>
          <a:p>
            <a:r>
              <a:rPr lang="en-US" dirty="0" smtClean="0"/>
              <a:t>The intermediate Palomar Transient Factory (</a:t>
            </a:r>
            <a:r>
              <a:rPr lang="en-US" dirty="0" err="1" smtClean="0"/>
              <a:t>iPTF</a:t>
            </a:r>
            <a:r>
              <a:rPr lang="en-US" dirty="0" smtClean="0"/>
              <a:t>) is a fully-automated, wide-field survey run by Caltech</a:t>
            </a:r>
          </a:p>
          <a:p>
            <a:endParaRPr lang="en-US" dirty="0"/>
          </a:p>
          <a:p>
            <a:r>
              <a:rPr lang="en-US" dirty="0" smtClean="0"/>
              <a:t>Near real-time exploration of optical transient sky</a:t>
            </a:r>
          </a:p>
          <a:p>
            <a:endParaRPr lang="en-US" dirty="0"/>
          </a:p>
          <a:p>
            <a:r>
              <a:rPr lang="en-US" dirty="0" smtClean="0"/>
              <a:t>Timely follow up on partner assets (e.g. Keck telescope) for spectroscopy</a:t>
            </a:r>
          </a:p>
          <a:p>
            <a:endParaRPr lang="en-US" dirty="0"/>
          </a:p>
          <a:p>
            <a:r>
              <a:rPr lang="en-US" dirty="0" smtClean="0"/>
              <a:t>500K-10M objects (sources) per night</a:t>
            </a:r>
          </a:p>
        </p:txBody>
      </p:sp>
      <p:pic>
        <p:nvPicPr>
          <p:cNvPr id="13" name="Content Placeholder 6"/>
          <p:cNvPicPr>
            <a:picLocks noGrp="1" noChangeAspect="1"/>
          </p:cNvPicPr>
          <p:nvPr>
            <p:ph sz="half" idx="2"/>
          </p:nvPr>
        </p:nvPicPr>
        <p:blipFill>
          <a:blip r:embed="rId3" cstate="print">
            <a:extLst>
              <a:ext uri="{28A0092B-C50C-407E-A947-70E740481C1C}">
                <a14:useLocalDpi xmlns:a14="http://schemas.microsoft.com/office/drawing/2010/main"/>
              </a:ext>
            </a:extLst>
          </a:blip>
          <a:srcRect/>
          <a:stretch>
            <a:fillRect/>
          </a:stretch>
        </p:blipFill>
        <p:spPr/>
      </p:pic>
      <p:sp>
        <p:nvSpPr>
          <p:cNvPr id="14" name="Rectangle 13"/>
          <p:cNvSpPr/>
          <p:nvPr/>
        </p:nvSpPr>
        <p:spPr>
          <a:xfrm>
            <a:off x="6273800" y="4635500"/>
            <a:ext cx="1016000" cy="927100"/>
          </a:xfrm>
          <a:prstGeom prst="rect">
            <a:avLst/>
          </a:prstGeom>
          <a:noFill/>
          <a:ln w="38100" cmpd="sng">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053115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smtClean="0"/>
              <a:t>Image Subtraction</a:t>
            </a:r>
            <a:endParaRPr lang="en-US" sz="4000" dirty="0"/>
          </a:p>
        </p:txBody>
      </p:sp>
      <p:pic>
        <p:nvPicPr>
          <p:cNvPr id="10" name="Content Placeholder 9"/>
          <p:cNvPicPr>
            <a:picLocks noGrp="1" noChangeAspect="1"/>
          </p:cNvPicPr>
          <p:nvPr>
            <p:ph idx="1"/>
          </p:nvPr>
        </p:nvPicPr>
        <p:blipFill>
          <a:blip r:embed="rId3"/>
          <a:srcRect t="-32223" b="-32223"/>
          <a:stretch>
            <a:fillRect/>
          </a:stretch>
        </p:blipFill>
        <p:spPr>
          <a:xfrm>
            <a:off x="419100" y="1752600"/>
            <a:ext cx="8229600" cy="4525963"/>
          </a:xfrm>
        </p:spPr>
      </p:pic>
      <p:sp>
        <p:nvSpPr>
          <p:cNvPr id="5" name="Date Placeholder 4"/>
          <p:cNvSpPr>
            <a:spLocks noGrp="1"/>
          </p:cNvSpPr>
          <p:nvPr>
            <p:ph type="dt" sz="half" idx="10"/>
          </p:nvPr>
        </p:nvSpPr>
        <p:spPr/>
        <p:txBody>
          <a:bodyPr/>
          <a:lstStyle/>
          <a:p>
            <a:pPr>
              <a:defRPr/>
            </a:pPr>
            <a:fld id="{D8D46DD9-3FEC-294C-837B-CABD5FED8B1D}" type="datetime1">
              <a:rPr lang="en-US" smtClean="0"/>
              <a:pPr>
                <a:defRPr/>
              </a:pPr>
              <a:t>6/2/16</a:t>
            </a:fld>
            <a:endParaRPr lang="en-US"/>
          </a:p>
        </p:txBody>
      </p:sp>
      <p:sp>
        <p:nvSpPr>
          <p:cNvPr id="6" name="Footer Placeholder 5"/>
          <p:cNvSpPr>
            <a:spLocks noGrp="1"/>
          </p:cNvSpPr>
          <p:nvPr>
            <p:ph type="ftr" sz="quarter" idx="11"/>
          </p:nvPr>
        </p:nvSpPr>
        <p:spPr/>
        <p:txBody>
          <a:bodyPr/>
          <a:lstStyle/>
          <a:p>
            <a:pPr>
              <a:defRPr/>
            </a:pPr>
            <a:r>
              <a:rPr lang="en-US" smtClean="0"/>
              <a:t>NASA / Caltech / JPL / Instrument Software and Science Data Systems</a:t>
            </a:r>
            <a:endParaRPr lang="en-US"/>
          </a:p>
        </p:txBody>
      </p:sp>
      <p:sp>
        <p:nvSpPr>
          <p:cNvPr id="7" name="Slide Number Placeholder 6"/>
          <p:cNvSpPr>
            <a:spLocks noGrp="1"/>
          </p:cNvSpPr>
          <p:nvPr>
            <p:ph type="sldNum" sz="quarter" idx="12"/>
          </p:nvPr>
        </p:nvSpPr>
        <p:spPr/>
        <p:txBody>
          <a:bodyPr/>
          <a:lstStyle/>
          <a:p>
            <a:pPr>
              <a:defRPr/>
            </a:pPr>
            <a:fld id="{CF1CCF23-EB3A-DE4C-955C-628DB1B6AA09}" type="slidenum">
              <a:rPr lang="en-US" smtClean="0"/>
              <a:pPr>
                <a:defRPr/>
              </a:pPr>
              <a:t>3</a:t>
            </a:fld>
            <a:endParaRPr lang="en-US"/>
          </a:p>
        </p:txBody>
      </p:sp>
      <p:sp>
        <p:nvSpPr>
          <p:cNvPr id="13" name="TextBox 12"/>
          <p:cNvSpPr txBox="1"/>
          <p:nvPr/>
        </p:nvSpPr>
        <p:spPr>
          <a:xfrm>
            <a:off x="6045883" y="1766844"/>
            <a:ext cx="2455662" cy="400110"/>
          </a:xfrm>
          <a:prstGeom prst="rect">
            <a:avLst/>
          </a:prstGeom>
          <a:noFill/>
        </p:spPr>
        <p:txBody>
          <a:bodyPr wrap="none" rtlCol="0">
            <a:spAutoFit/>
          </a:bodyPr>
          <a:lstStyle/>
          <a:p>
            <a:r>
              <a:rPr lang="en-US" sz="2000" dirty="0" smtClean="0"/>
              <a:t>Is this real or bogus?</a:t>
            </a:r>
            <a:endParaRPr lang="en-US" sz="2000" dirty="0"/>
          </a:p>
        </p:txBody>
      </p:sp>
      <p:cxnSp>
        <p:nvCxnSpPr>
          <p:cNvPr id="17" name="Straight Arrow Connector 16"/>
          <p:cNvCxnSpPr/>
          <p:nvPr/>
        </p:nvCxnSpPr>
        <p:spPr>
          <a:xfrm>
            <a:off x="7251700" y="2209800"/>
            <a:ext cx="12700" cy="1371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1346200" y="5378450"/>
            <a:ext cx="967996" cy="369332"/>
          </a:xfrm>
          <a:prstGeom prst="rect">
            <a:avLst/>
          </a:prstGeom>
          <a:noFill/>
        </p:spPr>
        <p:txBody>
          <a:bodyPr wrap="none" rtlCol="0">
            <a:spAutoFit/>
          </a:bodyPr>
          <a:lstStyle/>
          <a:p>
            <a:r>
              <a:rPr lang="en-US" sz="1800" dirty="0" smtClean="0"/>
              <a:t>Science</a:t>
            </a:r>
            <a:endParaRPr lang="en-US" sz="1800" dirty="0"/>
          </a:p>
        </p:txBody>
      </p:sp>
      <p:sp>
        <p:nvSpPr>
          <p:cNvPr id="27" name="TextBox 26"/>
          <p:cNvSpPr txBox="1"/>
          <p:nvPr/>
        </p:nvSpPr>
        <p:spPr>
          <a:xfrm>
            <a:off x="4054598" y="5378450"/>
            <a:ext cx="1177300" cy="369332"/>
          </a:xfrm>
          <a:prstGeom prst="rect">
            <a:avLst/>
          </a:prstGeom>
          <a:noFill/>
        </p:spPr>
        <p:txBody>
          <a:bodyPr wrap="none" rtlCol="0">
            <a:spAutoFit/>
          </a:bodyPr>
          <a:lstStyle/>
          <a:p>
            <a:r>
              <a:rPr lang="en-US" sz="1800" dirty="0" smtClean="0"/>
              <a:t>Reference</a:t>
            </a:r>
            <a:endParaRPr lang="en-US" sz="1800" dirty="0"/>
          </a:p>
        </p:txBody>
      </p:sp>
      <p:sp>
        <p:nvSpPr>
          <p:cNvPr id="28" name="TextBox 27"/>
          <p:cNvSpPr txBox="1"/>
          <p:nvPr/>
        </p:nvSpPr>
        <p:spPr>
          <a:xfrm>
            <a:off x="6845300" y="5378450"/>
            <a:ext cx="1263299" cy="369332"/>
          </a:xfrm>
          <a:prstGeom prst="rect">
            <a:avLst/>
          </a:prstGeom>
          <a:noFill/>
        </p:spPr>
        <p:txBody>
          <a:bodyPr wrap="none" rtlCol="0">
            <a:spAutoFit/>
          </a:bodyPr>
          <a:lstStyle/>
          <a:p>
            <a:r>
              <a:rPr lang="en-US" sz="1800" dirty="0" smtClean="0"/>
              <a:t>Subtracted</a:t>
            </a:r>
            <a:endParaRPr lang="en-US" sz="1800" dirty="0"/>
          </a:p>
        </p:txBody>
      </p:sp>
    </p:spTree>
    <p:extLst>
      <p:ext uri="{BB962C8B-B14F-4D97-AF65-F5344CB8AC3E}">
        <p14:creationId xmlns:p14="http://schemas.microsoft.com/office/powerpoint/2010/main" val="935448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Real-Bogus Data Flow</a:t>
            </a:r>
            <a:endParaRPr lang="en-US" dirty="0"/>
          </a:p>
        </p:txBody>
      </p:sp>
      <p:sp>
        <p:nvSpPr>
          <p:cNvPr id="4" name="Date Placeholder 3"/>
          <p:cNvSpPr>
            <a:spLocks noGrp="1"/>
          </p:cNvSpPr>
          <p:nvPr>
            <p:ph type="dt" sz="half" idx="10"/>
          </p:nvPr>
        </p:nvSpPr>
        <p:spPr/>
        <p:txBody>
          <a:bodyPr/>
          <a:lstStyle/>
          <a:p>
            <a:pPr>
              <a:defRPr/>
            </a:pPr>
            <a:fld id="{BC5D8040-CBB6-814E-A5FC-3DDA32BE80C2}" type="datetime1">
              <a:rPr lang="en-US" smtClean="0"/>
              <a:pPr>
                <a:defRPr/>
              </a:pPr>
              <a:t>6/2/16</a:t>
            </a:fld>
            <a:endParaRPr lang="en-US"/>
          </a:p>
        </p:txBody>
      </p:sp>
      <p:sp>
        <p:nvSpPr>
          <p:cNvPr id="5" name="Footer Placeholder 4"/>
          <p:cNvSpPr>
            <a:spLocks noGrp="1"/>
          </p:cNvSpPr>
          <p:nvPr>
            <p:ph type="ftr" sz="quarter" idx="11"/>
          </p:nvPr>
        </p:nvSpPr>
        <p:spPr/>
        <p:txBody>
          <a:bodyPr/>
          <a:lstStyle/>
          <a:p>
            <a:pPr>
              <a:defRPr/>
            </a:pPr>
            <a:r>
              <a:rPr lang="en-US" smtClean="0"/>
              <a:t>NASA / Caltech / JPL / Instrument Software and Science Data Systems</a:t>
            </a:r>
            <a:endParaRPr lang="en-US"/>
          </a:p>
        </p:txBody>
      </p:sp>
      <p:sp>
        <p:nvSpPr>
          <p:cNvPr id="6" name="Slide Number Placeholder 5"/>
          <p:cNvSpPr>
            <a:spLocks noGrp="1"/>
          </p:cNvSpPr>
          <p:nvPr>
            <p:ph type="sldNum" sz="quarter" idx="12"/>
          </p:nvPr>
        </p:nvSpPr>
        <p:spPr/>
        <p:txBody>
          <a:bodyPr/>
          <a:lstStyle/>
          <a:p>
            <a:pPr>
              <a:defRPr/>
            </a:pPr>
            <a:fld id="{8F96AB01-FE68-0E48-969C-A6C7AA0AAE97}" type="slidenum">
              <a:rPr lang="en-US" smtClean="0"/>
              <a:pPr>
                <a:defRPr/>
              </a:pPr>
              <a:t>4</a:t>
            </a:fld>
            <a:endParaRPr lang="en-US"/>
          </a:p>
        </p:txBody>
      </p:sp>
      <p:grpSp>
        <p:nvGrpSpPr>
          <p:cNvPr id="17" name="Group 16"/>
          <p:cNvGrpSpPr/>
          <p:nvPr/>
        </p:nvGrpSpPr>
        <p:grpSpPr>
          <a:xfrm>
            <a:off x="328363" y="1156409"/>
            <a:ext cx="8269537" cy="4901492"/>
            <a:chOff x="328363" y="1156409"/>
            <a:chExt cx="8269537" cy="4901492"/>
          </a:xfrm>
        </p:grpSpPr>
        <p:sp>
          <p:nvSpPr>
            <p:cNvPr id="67" name="Rounded Rectangle 66"/>
            <p:cNvSpPr/>
            <p:nvPr/>
          </p:nvSpPr>
          <p:spPr>
            <a:xfrm>
              <a:off x="3746199" y="1206500"/>
              <a:ext cx="4851701" cy="1536699"/>
            </a:xfrm>
            <a:prstGeom prst="round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lIns="182880" tIns="91440" rIns="182880" bIns="91440" spcCol="0"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rgbClr val="000000"/>
                  </a:solidFill>
                  <a:effectLst/>
                  <a:uLnTx/>
                  <a:uFillTx/>
                  <a:latin typeface="Calibri"/>
                  <a:ea typeface="+mn-ea"/>
                  <a:cs typeface="+mn-cs"/>
                </a:rPr>
                <a:t>IPAC</a:t>
              </a:r>
              <a:endParaRPr kumimoji="0" lang="en-US" sz="1800" b="0" i="0" u="none" strike="noStrike" kern="0" cap="none" spc="0" normalizeH="0" baseline="0" noProof="0" dirty="0">
                <a:ln>
                  <a:noFill/>
                </a:ln>
                <a:solidFill>
                  <a:srgbClr val="000000"/>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a:ea typeface="+mn-ea"/>
                <a:cs typeface="+mn-cs"/>
              </a:endParaRPr>
            </a:p>
          </p:txBody>
        </p:sp>
        <p:sp>
          <p:nvSpPr>
            <p:cNvPr id="37" name="Rounded Rectangle 36"/>
            <p:cNvSpPr/>
            <p:nvPr/>
          </p:nvSpPr>
          <p:spPr>
            <a:xfrm>
              <a:off x="419099" y="1156409"/>
              <a:ext cx="2650699" cy="2293805"/>
            </a:xfrm>
            <a:prstGeom prst="roundRect">
              <a:avLst/>
            </a:prstGeom>
            <a:solidFill>
              <a:srgbClr val="9BBB59"/>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lIns="182880" tIns="91440" rIns="182880" bIns="91440" spcCol="0"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ysClr val="windowText" lastClr="000000"/>
                  </a:solidFill>
                  <a:effectLst/>
                  <a:uLnTx/>
                  <a:uFillTx/>
                  <a:latin typeface="Calibri"/>
                  <a:ea typeface="+mn-ea"/>
                  <a:cs typeface="+mn-cs"/>
                </a:rPr>
                <a:t>Palomar Observatory</a:t>
              </a:r>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38" name="TextBox 37"/>
            <p:cNvSpPr txBox="1"/>
            <p:nvPr/>
          </p:nvSpPr>
          <p:spPr>
            <a:xfrm>
              <a:off x="748521" y="1797195"/>
              <a:ext cx="1901115" cy="475364"/>
            </a:xfrm>
            <a:prstGeom prst="rect">
              <a:avLst/>
            </a:prstGeom>
            <a:solidFill>
              <a:srgbClr val="FFFFFF"/>
            </a:solidFill>
            <a:ln>
              <a:solidFill>
                <a:sysClr val="windowText" lastClr="000000"/>
              </a:solidFill>
            </a:ln>
          </p:spPr>
          <p:txBody>
            <a:bodyPr wrap="square" lIns="182880" tIns="91440" rIns="182880" bIns="9144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ysClr val="windowText" lastClr="000000"/>
                  </a:solidFill>
                  <a:effectLst/>
                  <a:uLnTx/>
                  <a:uFillTx/>
                  <a:latin typeface="Calibri"/>
                  <a:cs typeface="Calibri"/>
                </a:rPr>
                <a:t>48” Telescope</a:t>
              </a:r>
              <a:endParaRPr kumimoji="0" lang="en-US" sz="1800" b="0" i="0" u="none" strike="noStrike" kern="0" cap="none" spc="0" normalizeH="0" baseline="0" noProof="0" dirty="0">
                <a:ln>
                  <a:noFill/>
                </a:ln>
                <a:solidFill>
                  <a:sysClr val="windowText" lastClr="000000"/>
                </a:solidFill>
                <a:effectLst/>
                <a:uLnTx/>
                <a:uFillTx/>
                <a:latin typeface="Calibri"/>
                <a:cs typeface="Calibri"/>
              </a:endParaRPr>
            </a:p>
          </p:txBody>
        </p:sp>
        <p:sp>
          <p:nvSpPr>
            <p:cNvPr id="39" name="TextBox 38"/>
            <p:cNvSpPr txBox="1"/>
            <p:nvPr/>
          </p:nvSpPr>
          <p:spPr>
            <a:xfrm>
              <a:off x="761222" y="2400588"/>
              <a:ext cx="1901115" cy="738664"/>
            </a:xfrm>
            <a:prstGeom prst="rect">
              <a:avLst/>
            </a:prstGeom>
            <a:solidFill>
              <a:srgbClr val="FFFFFF"/>
            </a:solidFill>
            <a:ln>
              <a:solidFill>
                <a:sysClr val="windowText" lastClr="000000"/>
              </a:solidFill>
            </a:ln>
          </p:spPr>
          <p:txBody>
            <a:bodyPr wrap="square" lIns="182880" tIns="91440" rIns="182880" bIns="9144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ysClr val="windowText" lastClr="000000"/>
                  </a:solidFill>
                  <a:effectLst/>
                  <a:uLnTx/>
                  <a:uFillTx/>
                  <a:latin typeface="Calibri"/>
                  <a:cs typeface="Calibri"/>
                </a:rPr>
                <a:t>60” and 200” Telescopes</a:t>
              </a:r>
              <a:endParaRPr kumimoji="0" lang="en-US" sz="1800" b="0" i="0" u="none" strike="noStrike" kern="0" cap="none" spc="0" normalizeH="0" baseline="0" noProof="0" dirty="0">
                <a:ln>
                  <a:noFill/>
                </a:ln>
                <a:solidFill>
                  <a:sysClr val="windowText" lastClr="000000"/>
                </a:solidFill>
                <a:effectLst/>
                <a:uLnTx/>
                <a:uFillTx/>
                <a:latin typeface="Calibri"/>
                <a:cs typeface="Calibri"/>
              </a:endParaRPr>
            </a:p>
          </p:txBody>
        </p:sp>
        <p:sp>
          <p:nvSpPr>
            <p:cNvPr id="40" name="Rounded Rectangle 39"/>
            <p:cNvSpPr/>
            <p:nvPr/>
          </p:nvSpPr>
          <p:spPr>
            <a:xfrm>
              <a:off x="328363" y="4240989"/>
              <a:ext cx="2639836" cy="1591142"/>
            </a:xfrm>
            <a:prstGeom prst="round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effectLst>
          </p:spPr>
          <p:txBody>
            <a:bodyPr lIns="182880" tIns="91440" rIns="182880" bIns="91440" spcCol="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ysClr val="windowText" lastClr="000000"/>
                  </a:solidFill>
                  <a:effectLst/>
                  <a:uLnTx/>
                  <a:uFillTx/>
                  <a:latin typeface="Calibri"/>
                  <a:ea typeface="+mn-ea"/>
                  <a:cs typeface="Calibri"/>
                </a:rPr>
                <a:t>iPTF</a:t>
              </a:r>
              <a:r>
                <a:rPr kumimoji="0" lang="en-US" sz="1800" b="0" i="0" u="none" strike="noStrike" kern="0" cap="none" spc="0" normalizeH="0" baseline="0" noProof="0" dirty="0" smtClean="0">
                  <a:ln>
                    <a:noFill/>
                  </a:ln>
                  <a:solidFill>
                    <a:sysClr val="windowText" lastClr="000000"/>
                  </a:solidFill>
                  <a:effectLst/>
                  <a:uLnTx/>
                  <a:uFillTx/>
                  <a:latin typeface="Calibri"/>
                  <a:ea typeface="+mn-ea"/>
                  <a:cs typeface="Calibri"/>
                </a:rPr>
                <a:t> Consortium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ysClr val="windowText" lastClr="000000"/>
                  </a:solidFill>
                  <a:effectLst/>
                  <a:uLnTx/>
                  <a:uFillTx/>
                  <a:latin typeface="Calibri"/>
                  <a:ea typeface="+mn-ea"/>
                  <a:cs typeface="Calibri"/>
                </a:rPr>
                <a:t>Follow-up Telescopes</a:t>
              </a:r>
            </a:p>
          </p:txBody>
        </p:sp>
        <p:sp>
          <p:nvSpPr>
            <p:cNvPr id="41" name="Rounded Rectangle 40"/>
            <p:cNvSpPr/>
            <p:nvPr/>
          </p:nvSpPr>
          <p:spPr>
            <a:xfrm>
              <a:off x="3669998" y="5149585"/>
              <a:ext cx="4407198" cy="908316"/>
            </a:xfrm>
            <a:prstGeom prst="round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lIns="182880" tIns="91440" rIns="182880" bIns="91440" spcCol="0"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rgbClr val="000000"/>
                  </a:solidFill>
                  <a:effectLst/>
                  <a:uLnTx/>
                  <a:uFillTx/>
                  <a:latin typeface="Calibri"/>
                  <a:ea typeface="+mn-ea"/>
                  <a:cs typeface="+mn-cs"/>
                </a:rPr>
                <a:t>Caltech</a:t>
              </a:r>
              <a:endParaRPr kumimoji="0" lang="en-US" sz="1800" b="0" i="0" u="none" strike="noStrike" kern="0" cap="none" spc="0" normalizeH="0" baseline="0" noProof="0" dirty="0">
                <a:ln>
                  <a:noFill/>
                </a:ln>
                <a:solidFill>
                  <a:srgbClr val="000000"/>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Calibri"/>
                <a:ea typeface="+mn-ea"/>
                <a:cs typeface="+mn-cs"/>
              </a:endParaRPr>
            </a:p>
          </p:txBody>
        </p:sp>
        <p:sp>
          <p:nvSpPr>
            <p:cNvPr id="42" name="TextBox 41"/>
            <p:cNvSpPr txBox="1"/>
            <p:nvPr/>
          </p:nvSpPr>
          <p:spPr>
            <a:xfrm>
              <a:off x="4709052" y="5269547"/>
              <a:ext cx="1448770" cy="738664"/>
            </a:xfrm>
            <a:prstGeom prst="rect">
              <a:avLst/>
            </a:prstGeom>
            <a:solidFill>
              <a:srgbClr val="FFFFFF"/>
            </a:solidFill>
            <a:ln>
              <a:solidFill>
                <a:sysClr val="windowText" lastClr="000000"/>
              </a:solidFill>
            </a:ln>
          </p:spPr>
          <p:txBody>
            <a:bodyPr wrap="square" lIns="182880" tIns="91440" rIns="182880" bIns="9144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ysClr val="windowText" lastClr="000000"/>
                  </a:solidFill>
                  <a:effectLst/>
                  <a:uLnTx/>
                  <a:uFillTx/>
                  <a:latin typeface="Calibri"/>
                  <a:cs typeface="Calibri"/>
                </a:rPr>
                <a:t>Transients Marshall</a:t>
              </a:r>
              <a:endParaRPr kumimoji="0" lang="en-US" sz="1800" b="0" i="0" u="none" strike="noStrike" kern="0" cap="none" spc="0" normalizeH="0" baseline="0" noProof="0" dirty="0">
                <a:ln>
                  <a:noFill/>
                </a:ln>
                <a:solidFill>
                  <a:sysClr val="windowText" lastClr="000000"/>
                </a:solidFill>
                <a:effectLst/>
                <a:uLnTx/>
                <a:uFillTx/>
                <a:latin typeface="Calibri"/>
                <a:cs typeface="Calibri"/>
              </a:endParaRPr>
            </a:p>
          </p:txBody>
        </p:sp>
        <p:sp>
          <p:nvSpPr>
            <p:cNvPr id="43" name="TextBox 42"/>
            <p:cNvSpPr txBox="1"/>
            <p:nvPr/>
          </p:nvSpPr>
          <p:spPr>
            <a:xfrm>
              <a:off x="6307685" y="5269546"/>
              <a:ext cx="1448770" cy="738664"/>
            </a:xfrm>
            <a:prstGeom prst="rect">
              <a:avLst/>
            </a:prstGeom>
            <a:solidFill>
              <a:srgbClr val="FFFFFF"/>
            </a:solidFill>
            <a:ln>
              <a:solidFill>
                <a:sysClr val="windowText" lastClr="000000"/>
              </a:solidFill>
            </a:ln>
          </p:spPr>
          <p:txBody>
            <a:bodyPr wrap="square" lIns="182880" tIns="91440" rIns="182880" bIns="9144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ysClr val="windowText" lastClr="000000"/>
                  </a:solidFill>
                  <a:effectLst/>
                  <a:uLnTx/>
                  <a:uFillTx/>
                  <a:latin typeface="Calibri"/>
                  <a:cs typeface="Calibri"/>
                </a:rPr>
                <a:t>Asteroids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ysClr val="windowText" lastClr="000000"/>
                  </a:solidFill>
                  <a:effectLst/>
                  <a:uLnTx/>
                  <a:uFillTx/>
                  <a:latin typeface="Calibri"/>
                  <a:cs typeface="Calibri"/>
                </a:rPr>
                <a:t>Marshall</a:t>
              </a:r>
              <a:endParaRPr kumimoji="0" lang="en-US" sz="1800" b="0" i="0" u="none" strike="noStrike" kern="0" cap="none" spc="0" normalizeH="0" baseline="0" noProof="0" dirty="0">
                <a:ln>
                  <a:noFill/>
                </a:ln>
                <a:solidFill>
                  <a:sysClr val="windowText" lastClr="000000"/>
                </a:solidFill>
                <a:effectLst/>
                <a:uLnTx/>
                <a:uFillTx/>
                <a:latin typeface="Calibri"/>
                <a:cs typeface="Calibri"/>
              </a:endParaRPr>
            </a:p>
          </p:txBody>
        </p:sp>
        <p:sp>
          <p:nvSpPr>
            <p:cNvPr id="62" name="Rounded Rectangle 61"/>
            <p:cNvSpPr/>
            <p:nvPr/>
          </p:nvSpPr>
          <p:spPr>
            <a:xfrm>
              <a:off x="3701082" y="2832252"/>
              <a:ext cx="4345032" cy="1228449"/>
            </a:xfrm>
            <a:prstGeom prst="round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rgbClr val="000000"/>
                  </a:solidFill>
                  <a:effectLst/>
                  <a:uLnTx/>
                  <a:uFillTx/>
                  <a:latin typeface="Calibri"/>
                  <a:ea typeface="+mn-ea"/>
                  <a:cs typeface="+mn-cs"/>
                </a:rPr>
                <a:t>Lawrence Berkeley Lab / NERSC</a:t>
              </a:r>
              <a:endParaRPr kumimoji="0" lang="en-US" sz="1800" b="0" i="0" u="none" strike="noStrike" kern="0" cap="none" spc="0" normalizeH="0" baseline="0" noProof="0" dirty="0">
                <a:ln>
                  <a:noFill/>
                </a:ln>
                <a:solidFill>
                  <a:srgbClr val="000000"/>
                </a:solidFill>
                <a:effectLst/>
                <a:uLnTx/>
                <a:uFillTx/>
                <a:latin typeface="Calibri"/>
                <a:ea typeface="+mn-ea"/>
                <a:cs typeface="+mn-cs"/>
              </a:endParaRPr>
            </a:p>
          </p:txBody>
        </p:sp>
        <p:sp>
          <p:nvSpPr>
            <p:cNvPr id="63" name="TextBox 62"/>
            <p:cNvSpPr txBox="1"/>
            <p:nvPr/>
          </p:nvSpPr>
          <p:spPr>
            <a:xfrm>
              <a:off x="4018003" y="3242795"/>
              <a:ext cx="1817364" cy="646331"/>
            </a:xfrm>
            <a:prstGeom prst="rect">
              <a:avLst/>
            </a:prstGeom>
            <a:solidFill>
              <a:srgbClr val="FFFFFF"/>
            </a:solid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ysClr val="windowText" lastClr="000000"/>
                  </a:solidFill>
                  <a:effectLst/>
                  <a:uLnTx/>
                  <a:uFillTx/>
                  <a:latin typeface="Calibri"/>
                  <a:cs typeface="Calibri"/>
                </a:rPr>
                <a:t>Real-time Image Subtraction</a:t>
              </a:r>
              <a:endParaRPr kumimoji="0" lang="en-US" sz="1800" b="0" i="0" u="none" strike="noStrike" kern="0" cap="none" spc="0" normalizeH="0" baseline="0" noProof="0" dirty="0">
                <a:ln>
                  <a:noFill/>
                </a:ln>
                <a:solidFill>
                  <a:sysClr val="windowText" lastClr="000000"/>
                </a:solidFill>
                <a:effectLst/>
                <a:uLnTx/>
                <a:uFillTx/>
                <a:latin typeface="Calibri"/>
                <a:cs typeface="Calibri"/>
              </a:endParaRPr>
            </a:p>
          </p:txBody>
        </p:sp>
        <p:sp>
          <p:nvSpPr>
            <p:cNvPr id="64" name="TextBox 63"/>
            <p:cNvSpPr txBox="1"/>
            <p:nvPr/>
          </p:nvSpPr>
          <p:spPr>
            <a:xfrm>
              <a:off x="6034865" y="3242795"/>
              <a:ext cx="1802079" cy="646331"/>
            </a:xfrm>
            <a:prstGeom prst="rect">
              <a:avLst/>
            </a:prstGeom>
            <a:solidFill>
              <a:srgbClr val="FFFFFF"/>
            </a:solid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smtClean="0">
                  <a:ln>
                    <a:noFill/>
                  </a:ln>
                  <a:solidFill>
                    <a:srgbClr val="FF0000"/>
                  </a:solidFill>
                  <a:effectLst/>
                  <a:uLnTx/>
                  <a:uFillTx/>
                  <a:latin typeface="Calibri"/>
                  <a:cs typeface="Calibri"/>
                </a:rPr>
                <a:t>Point-source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smtClean="0">
                  <a:ln>
                    <a:noFill/>
                  </a:ln>
                  <a:solidFill>
                    <a:srgbClr val="FF0000"/>
                  </a:solidFill>
                  <a:effectLst/>
                  <a:uLnTx/>
                  <a:uFillTx/>
                  <a:latin typeface="Calibri"/>
                  <a:cs typeface="Calibri"/>
                </a:rPr>
                <a:t>Real-Bogus (41)</a:t>
              </a:r>
              <a:endParaRPr kumimoji="0" lang="en-US" sz="1800" b="1" i="0" u="none" strike="noStrike" kern="0" cap="none" spc="0" normalizeH="0" baseline="0" noProof="0" dirty="0">
                <a:ln>
                  <a:noFill/>
                </a:ln>
                <a:solidFill>
                  <a:srgbClr val="FF0000"/>
                </a:solidFill>
                <a:effectLst/>
                <a:uLnTx/>
                <a:uFillTx/>
                <a:latin typeface="Calibri"/>
                <a:cs typeface="Calibri"/>
              </a:endParaRPr>
            </a:p>
          </p:txBody>
        </p:sp>
        <p:sp>
          <p:nvSpPr>
            <p:cNvPr id="60" name="TextBox 59"/>
            <p:cNvSpPr txBox="1"/>
            <p:nvPr/>
          </p:nvSpPr>
          <p:spPr>
            <a:xfrm>
              <a:off x="3898898" y="1918920"/>
              <a:ext cx="2336801" cy="646334"/>
            </a:xfrm>
            <a:prstGeom prst="rect">
              <a:avLst/>
            </a:prstGeom>
            <a:solidFill>
              <a:srgbClr val="FFFFFF"/>
            </a:solid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ysClr val="windowText" lastClr="000000"/>
                  </a:solidFill>
                  <a:effectLst/>
                  <a:uLnTx/>
                  <a:uFillTx/>
                  <a:latin typeface="Calibri"/>
                  <a:cs typeface="Calibri"/>
                </a:rPr>
                <a:t>Real-time Image Subtraction (PTFIDE)</a:t>
              </a:r>
            </a:p>
          </p:txBody>
        </p:sp>
        <p:sp>
          <p:nvSpPr>
            <p:cNvPr id="61" name="TextBox 60"/>
            <p:cNvSpPr txBox="1"/>
            <p:nvPr/>
          </p:nvSpPr>
          <p:spPr>
            <a:xfrm>
              <a:off x="6578052" y="1296609"/>
              <a:ext cx="1727746" cy="646331"/>
            </a:xfrm>
            <a:prstGeom prst="rect">
              <a:avLst/>
            </a:prstGeom>
            <a:solidFill>
              <a:srgbClr val="FFFFFF"/>
            </a:solid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smtClean="0">
                  <a:ln>
                    <a:noFill/>
                  </a:ln>
                  <a:solidFill>
                    <a:srgbClr val="FF0000"/>
                  </a:solidFill>
                  <a:effectLst/>
                  <a:uLnTx/>
                  <a:uFillTx/>
                  <a:latin typeface="Calibri"/>
                  <a:cs typeface="Calibri"/>
                </a:rPr>
                <a:t>Streaks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smtClean="0">
                  <a:ln>
                    <a:noFill/>
                  </a:ln>
                  <a:solidFill>
                    <a:srgbClr val="FF0000"/>
                  </a:solidFill>
                  <a:effectLst/>
                  <a:uLnTx/>
                  <a:uFillTx/>
                  <a:latin typeface="Calibri"/>
                  <a:cs typeface="Calibri"/>
                </a:rPr>
                <a:t>Real-Bogus (12)</a:t>
              </a:r>
              <a:endParaRPr kumimoji="0" lang="en-US" sz="1800" b="1" i="0" u="none" strike="noStrike" kern="0" cap="none" spc="0" normalizeH="0" baseline="0" noProof="0" dirty="0">
                <a:ln>
                  <a:noFill/>
                </a:ln>
                <a:solidFill>
                  <a:srgbClr val="FF0000"/>
                </a:solidFill>
                <a:effectLst/>
                <a:uLnTx/>
                <a:uFillTx/>
                <a:latin typeface="Calibri"/>
                <a:cs typeface="Calibri"/>
              </a:endParaRPr>
            </a:p>
          </p:txBody>
        </p:sp>
        <p:cxnSp>
          <p:nvCxnSpPr>
            <p:cNvPr id="46" name="Elbow Connector 45"/>
            <p:cNvCxnSpPr>
              <a:stCxn id="38" idx="3"/>
              <a:endCxn id="60" idx="1"/>
            </p:cNvCxnSpPr>
            <p:nvPr/>
          </p:nvCxnSpPr>
          <p:spPr>
            <a:xfrm>
              <a:off x="2649636" y="2034877"/>
              <a:ext cx="1249261" cy="207210"/>
            </a:xfrm>
            <a:prstGeom prst="bentConnector3">
              <a:avLst>
                <a:gd name="adj1" fmla="val 59149"/>
              </a:avLst>
            </a:prstGeom>
            <a:noFill/>
            <a:ln w="28575" cap="flat" cmpd="sng" algn="ctr">
              <a:solidFill>
                <a:srgbClr val="000000"/>
              </a:solidFill>
              <a:prstDash val="solid"/>
              <a:tailEnd type="arrow"/>
            </a:ln>
            <a:effectLst>
              <a:outerShdw blurRad="40000" dist="20000" dir="5400000" rotWithShape="0">
                <a:srgbClr val="000000">
                  <a:alpha val="38000"/>
                </a:srgbClr>
              </a:outerShdw>
            </a:effectLst>
          </p:spPr>
        </p:cxnSp>
        <p:cxnSp>
          <p:nvCxnSpPr>
            <p:cNvPr id="47" name="Elbow Connector 46"/>
            <p:cNvCxnSpPr>
              <a:stCxn id="42" idx="2"/>
              <a:endCxn id="40" idx="2"/>
            </p:cNvCxnSpPr>
            <p:nvPr/>
          </p:nvCxnSpPr>
          <p:spPr>
            <a:xfrm rot="5400000" flipH="1">
              <a:off x="3452818" y="4027593"/>
              <a:ext cx="176080" cy="3785155"/>
            </a:xfrm>
            <a:prstGeom prst="bentConnector3">
              <a:avLst>
                <a:gd name="adj1" fmla="val -129827"/>
              </a:avLst>
            </a:prstGeom>
            <a:noFill/>
            <a:ln w="25400" cap="flat" cmpd="sng" algn="ctr">
              <a:solidFill>
                <a:srgbClr val="000000"/>
              </a:solidFill>
              <a:prstDash val="solid"/>
              <a:tailEnd type="arrow"/>
            </a:ln>
            <a:effectLst>
              <a:outerShdw blurRad="40000" dist="20000" dir="5400000" rotWithShape="0">
                <a:srgbClr val="000000">
                  <a:alpha val="38000"/>
                </a:srgbClr>
              </a:outerShdw>
            </a:effectLst>
          </p:spPr>
        </p:cxnSp>
        <p:cxnSp>
          <p:nvCxnSpPr>
            <p:cNvPr id="50" name="Elbow Connector 49"/>
            <p:cNvCxnSpPr>
              <a:stCxn id="42" idx="2"/>
              <a:endCxn id="39" idx="3"/>
            </p:cNvCxnSpPr>
            <p:nvPr/>
          </p:nvCxnSpPr>
          <p:spPr>
            <a:xfrm rot="5400000" flipH="1">
              <a:off x="2428740" y="3003517"/>
              <a:ext cx="3238291" cy="2771101"/>
            </a:xfrm>
            <a:prstGeom prst="bentConnector4">
              <a:avLst>
                <a:gd name="adj1" fmla="val -7059"/>
                <a:gd name="adj2" fmla="val 80485"/>
              </a:avLst>
            </a:prstGeom>
            <a:noFill/>
            <a:ln w="25400" cap="flat" cmpd="sng" algn="ctr">
              <a:solidFill>
                <a:srgbClr val="000000"/>
              </a:solidFill>
              <a:prstDash val="solid"/>
              <a:tailEnd type="arrow"/>
            </a:ln>
            <a:effectLst>
              <a:outerShdw blurRad="40000" dist="20000" dir="5400000" rotWithShape="0">
                <a:srgbClr val="000000">
                  <a:alpha val="38000"/>
                </a:srgbClr>
              </a:outerShdw>
            </a:effectLst>
          </p:spPr>
        </p:cxnSp>
        <p:sp>
          <p:nvSpPr>
            <p:cNvPr id="51" name="Rounded Rectangle 50"/>
            <p:cNvSpPr/>
            <p:nvPr/>
          </p:nvSpPr>
          <p:spPr>
            <a:xfrm>
              <a:off x="3727335" y="4225846"/>
              <a:ext cx="4292525" cy="606669"/>
            </a:xfrm>
            <a:prstGeom prst="roundRect">
              <a:avLst/>
            </a:prstGeom>
            <a:gradFill rotWithShape="1">
              <a:gsLst>
                <a:gs pos="0">
                  <a:srgbClr val="F79646">
                    <a:tint val="50000"/>
                    <a:satMod val="300000"/>
                  </a:srgbClr>
                </a:gs>
                <a:gs pos="35000">
                  <a:srgbClr val="F79646">
                    <a:tint val="37000"/>
                    <a:satMod val="300000"/>
                  </a:srgbClr>
                </a:gs>
                <a:gs pos="100000">
                  <a:srgbClr val="F79646">
                    <a:tint val="15000"/>
                    <a:satMod val="350000"/>
                  </a:srgbClr>
                </a:gs>
              </a:gsLst>
              <a:lin ang="16200000" scaled="1"/>
            </a:gradFill>
            <a:ln w="9525" cap="flat" cmpd="sng" algn="ctr">
              <a:solidFill>
                <a:srgbClr val="F79646">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srgbClr val="000000"/>
                  </a:solidFill>
                  <a:effectLst/>
                  <a:uLnTx/>
                  <a:uFillTx/>
                  <a:latin typeface="Calibri"/>
                  <a:ea typeface="+mn-ea"/>
                  <a:cs typeface="+mn-cs"/>
                </a:rPr>
                <a:t>Human Vetting by </a:t>
              </a:r>
              <a:r>
                <a:rPr kumimoji="0" lang="en-US" sz="1800" b="0" i="0" u="none" strike="noStrike" kern="0" cap="none" spc="0" normalizeH="0" baseline="0" noProof="0" dirty="0" err="1" smtClean="0">
                  <a:ln>
                    <a:noFill/>
                  </a:ln>
                  <a:solidFill>
                    <a:srgbClr val="000000"/>
                  </a:solidFill>
                  <a:effectLst/>
                  <a:uLnTx/>
                  <a:uFillTx/>
                  <a:latin typeface="Calibri"/>
                  <a:ea typeface="+mn-ea"/>
                  <a:cs typeface="+mn-cs"/>
                </a:rPr>
                <a:t>iPTF</a:t>
              </a:r>
              <a:r>
                <a:rPr kumimoji="0" lang="en-US" sz="1800" b="0" i="0" u="none" strike="noStrike" kern="0" cap="none" spc="0" normalizeH="0" baseline="0" noProof="0" dirty="0" smtClean="0">
                  <a:ln>
                    <a:noFill/>
                  </a:ln>
                  <a:solidFill>
                    <a:srgbClr val="000000"/>
                  </a:solidFill>
                  <a:effectLst/>
                  <a:uLnTx/>
                  <a:uFillTx/>
                  <a:latin typeface="Calibri"/>
                  <a:ea typeface="+mn-ea"/>
                  <a:cs typeface="+mn-cs"/>
                </a:rPr>
                <a:t> Consortium</a:t>
              </a:r>
              <a:endParaRPr kumimoji="0" lang="en-US" sz="1800" b="0" i="0" u="none" strike="noStrike" kern="0" cap="none" spc="0" normalizeH="0" baseline="0" noProof="0" dirty="0">
                <a:ln>
                  <a:noFill/>
                </a:ln>
                <a:solidFill>
                  <a:srgbClr val="000000"/>
                </a:solidFill>
                <a:effectLst/>
                <a:uLnTx/>
                <a:uFillTx/>
                <a:latin typeface="Calibri"/>
                <a:ea typeface="+mn-ea"/>
                <a:cs typeface="+mn-cs"/>
              </a:endParaRPr>
            </a:p>
          </p:txBody>
        </p:sp>
        <p:cxnSp>
          <p:nvCxnSpPr>
            <p:cNvPr id="52" name="Elbow Connector 51"/>
            <p:cNvCxnSpPr>
              <a:stCxn id="65" idx="3"/>
              <a:endCxn id="51" idx="3"/>
            </p:cNvCxnSpPr>
            <p:nvPr/>
          </p:nvCxnSpPr>
          <p:spPr>
            <a:xfrm flipH="1">
              <a:off x="8019860" y="2242089"/>
              <a:ext cx="291797" cy="2287092"/>
            </a:xfrm>
            <a:prstGeom prst="bentConnector3">
              <a:avLst>
                <a:gd name="adj1" fmla="val -78342"/>
              </a:avLst>
            </a:prstGeom>
            <a:noFill/>
            <a:ln w="25400" cap="flat" cmpd="sng" algn="ctr">
              <a:solidFill>
                <a:srgbClr val="000000"/>
              </a:solidFill>
              <a:prstDash val="solid"/>
              <a:tailEnd type="arrow"/>
            </a:ln>
            <a:effectLst>
              <a:outerShdw blurRad="40000" dist="20000" dir="5400000" rotWithShape="0">
                <a:srgbClr val="000000">
                  <a:alpha val="38000"/>
                </a:srgbClr>
              </a:outerShdw>
            </a:effectLst>
          </p:spPr>
        </p:cxnSp>
        <p:cxnSp>
          <p:nvCxnSpPr>
            <p:cNvPr id="53" name="Elbow Connector 52"/>
            <p:cNvCxnSpPr>
              <a:stCxn id="64" idx="3"/>
              <a:endCxn id="51" idx="3"/>
            </p:cNvCxnSpPr>
            <p:nvPr/>
          </p:nvCxnSpPr>
          <p:spPr>
            <a:xfrm>
              <a:off x="7836945" y="3565960"/>
              <a:ext cx="182915" cy="963219"/>
            </a:xfrm>
            <a:prstGeom prst="bentConnector3">
              <a:avLst>
                <a:gd name="adj1" fmla="val 224976"/>
              </a:avLst>
            </a:prstGeom>
            <a:noFill/>
            <a:ln w="25400" cap="flat" cmpd="sng" algn="ctr">
              <a:solidFill>
                <a:srgbClr val="000000"/>
              </a:solidFill>
              <a:prstDash val="solid"/>
              <a:tailEnd type="arrow"/>
            </a:ln>
            <a:effectLst>
              <a:outerShdw blurRad="40000" dist="20000" dir="5400000" rotWithShape="0">
                <a:srgbClr val="000000">
                  <a:alpha val="38000"/>
                </a:srgbClr>
              </a:outerShdw>
            </a:effectLst>
          </p:spPr>
        </p:cxnSp>
        <p:cxnSp>
          <p:nvCxnSpPr>
            <p:cNvPr id="55" name="Elbow Connector 54"/>
            <p:cNvCxnSpPr>
              <a:stCxn id="51" idx="2"/>
              <a:endCxn id="42" idx="0"/>
            </p:cNvCxnSpPr>
            <p:nvPr/>
          </p:nvCxnSpPr>
          <p:spPr>
            <a:xfrm rot="5400000">
              <a:off x="5435002" y="4830951"/>
              <a:ext cx="437032" cy="440162"/>
            </a:xfrm>
            <a:prstGeom prst="bentConnector3">
              <a:avLst/>
            </a:prstGeom>
            <a:noFill/>
            <a:ln w="25400" cap="flat" cmpd="sng" algn="ctr">
              <a:solidFill>
                <a:srgbClr val="000000"/>
              </a:solidFill>
              <a:prstDash val="solid"/>
              <a:tailEnd type="arrow"/>
            </a:ln>
            <a:effectLst>
              <a:outerShdw blurRad="40000" dist="20000" dir="5400000" rotWithShape="0">
                <a:srgbClr val="000000">
                  <a:alpha val="38000"/>
                </a:srgbClr>
              </a:outerShdw>
            </a:effectLst>
          </p:spPr>
        </p:cxnSp>
        <p:cxnSp>
          <p:nvCxnSpPr>
            <p:cNvPr id="57" name="Straight Connector 56"/>
            <p:cNvCxnSpPr/>
            <p:nvPr/>
          </p:nvCxnSpPr>
          <p:spPr>
            <a:xfrm>
              <a:off x="5823694" y="3523692"/>
              <a:ext cx="199498" cy="0"/>
            </a:xfrm>
            <a:prstGeom prst="line">
              <a:avLst/>
            </a:prstGeom>
            <a:noFill/>
            <a:ln w="25400" cap="flat" cmpd="sng" algn="ctr">
              <a:solidFill>
                <a:srgbClr val="000000"/>
              </a:solidFill>
              <a:prstDash val="solid"/>
            </a:ln>
            <a:effectLst>
              <a:outerShdw blurRad="40000" dist="20000" dir="5400000" rotWithShape="0">
                <a:srgbClr val="000000">
                  <a:alpha val="38000"/>
                </a:srgbClr>
              </a:outerShdw>
            </a:effectLst>
          </p:spPr>
        </p:cxnSp>
        <p:cxnSp>
          <p:nvCxnSpPr>
            <p:cNvPr id="58" name="Elbow Connector 57"/>
            <p:cNvCxnSpPr>
              <a:stCxn id="38" idx="3"/>
              <a:endCxn id="63" idx="1"/>
            </p:cNvCxnSpPr>
            <p:nvPr/>
          </p:nvCxnSpPr>
          <p:spPr>
            <a:xfrm>
              <a:off x="2649636" y="2034877"/>
              <a:ext cx="1368368" cy="1531085"/>
            </a:xfrm>
            <a:prstGeom prst="bentConnector3">
              <a:avLst>
                <a:gd name="adj1" fmla="val 53713"/>
              </a:avLst>
            </a:prstGeom>
            <a:noFill/>
            <a:ln w="25400" cap="flat" cmpd="sng" algn="ctr">
              <a:solidFill>
                <a:srgbClr val="000000"/>
              </a:solidFill>
              <a:prstDash val="solid"/>
              <a:tailEnd type="arrow"/>
            </a:ln>
            <a:effectLst>
              <a:outerShdw blurRad="40000" dist="20000" dir="5400000" rotWithShape="0">
                <a:srgbClr val="000000">
                  <a:alpha val="38000"/>
                </a:srgbClr>
              </a:outerShdw>
            </a:effectLst>
          </p:spPr>
        </p:cxnSp>
        <p:sp>
          <p:nvSpPr>
            <p:cNvPr id="65" name="TextBox 64"/>
            <p:cNvSpPr txBox="1"/>
            <p:nvPr/>
          </p:nvSpPr>
          <p:spPr>
            <a:xfrm>
              <a:off x="6583910" y="1918923"/>
              <a:ext cx="1727747" cy="646331"/>
            </a:xfrm>
            <a:prstGeom prst="rect">
              <a:avLst/>
            </a:prstGeom>
            <a:solidFill>
              <a:srgbClr val="FFFFFF"/>
            </a:solid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smtClean="0">
                  <a:ln>
                    <a:noFill/>
                  </a:ln>
                  <a:solidFill>
                    <a:srgbClr val="FF0000"/>
                  </a:solidFill>
                  <a:effectLst/>
                  <a:uLnTx/>
                  <a:uFillTx/>
                  <a:latin typeface="Calibri"/>
                  <a:cs typeface="Calibri"/>
                </a:rPr>
                <a:t>Point-source Real-Bogus (79)</a:t>
              </a:r>
              <a:endParaRPr kumimoji="0" lang="en-US" sz="800" b="1" i="0" u="none" strike="noStrike" kern="0" cap="none" spc="0" normalizeH="0" baseline="0" noProof="0" dirty="0">
                <a:ln>
                  <a:noFill/>
                </a:ln>
                <a:solidFill>
                  <a:srgbClr val="FF0000"/>
                </a:solidFill>
                <a:effectLst/>
                <a:uLnTx/>
                <a:uFillTx/>
                <a:latin typeface="Calibri"/>
                <a:cs typeface="Calibri"/>
              </a:endParaRPr>
            </a:p>
          </p:txBody>
        </p:sp>
        <p:sp>
          <p:nvSpPr>
            <p:cNvPr id="66" name="TextBox 65"/>
            <p:cNvSpPr txBox="1"/>
            <p:nvPr/>
          </p:nvSpPr>
          <p:spPr>
            <a:xfrm>
              <a:off x="5529811" y="1385522"/>
              <a:ext cx="832890" cy="461665"/>
            </a:xfrm>
            <a:prstGeom prst="rect">
              <a:avLst/>
            </a:prstGeom>
            <a:solidFill>
              <a:srgbClr val="FFFFFF"/>
            </a:solid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cs typeface="Calibri"/>
                </a:rPr>
                <a:t>Streak</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ysClr val="windowText" lastClr="000000"/>
                  </a:solidFill>
                  <a:effectLst/>
                  <a:uLnTx/>
                  <a:uFillTx/>
                  <a:latin typeface="Calibri"/>
                  <a:cs typeface="Calibri"/>
                </a:rPr>
                <a:t>Detection</a:t>
              </a:r>
              <a:endParaRPr kumimoji="0" lang="en-US" sz="500" b="0" i="0" u="none" strike="noStrike" kern="0" cap="none" spc="0" normalizeH="0" baseline="0" noProof="0" dirty="0">
                <a:ln>
                  <a:noFill/>
                </a:ln>
                <a:solidFill>
                  <a:sysClr val="windowText" lastClr="000000"/>
                </a:solidFill>
                <a:effectLst/>
                <a:uLnTx/>
                <a:uFillTx/>
                <a:latin typeface="Calibri"/>
                <a:cs typeface="Calibri"/>
              </a:endParaRPr>
            </a:p>
          </p:txBody>
        </p:sp>
        <p:cxnSp>
          <p:nvCxnSpPr>
            <p:cNvPr id="19" name="Elbow Connector 18"/>
            <p:cNvCxnSpPr>
              <a:stCxn id="60" idx="3"/>
              <a:endCxn id="65" idx="1"/>
            </p:cNvCxnSpPr>
            <p:nvPr/>
          </p:nvCxnSpPr>
          <p:spPr>
            <a:xfrm>
              <a:off x="6235699" y="2242088"/>
              <a:ext cx="348211" cy="1"/>
            </a:xfrm>
            <a:prstGeom prst="bentConnector3">
              <a:avLst>
                <a:gd name="adj1" fmla="val 50000"/>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75" name="Elbow Connector 74"/>
            <p:cNvCxnSpPr>
              <a:stCxn id="60" idx="0"/>
              <a:endCxn id="66" idx="1"/>
            </p:cNvCxnSpPr>
            <p:nvPr/>
          </p:nvCxnSpPr>
          <p:spPr>
            <a:xfrm rot="5400000" flipH="1" flipV="1">
              <a:off x="5147272" y="1536382"/>
              <a:ext cx="302566" cy="462512"/>
            </a:xfrm>
            <a:prstGeom prst="bentConnector2">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77" name="Elbow Connector 76"/>
            <p:cNvCxnSpPr>
              <a:stCxn id="66" idx="3"/>
              <a:endCxn id="61" idx="1"/>
            </p:cNvCxnSpPr>
            <p:nvPr/>
          </p:nvCxnSpPr>
          <p:spPr>
            <a:xfrm>
              <a:off x="6362701" y="1616355"/>
              <a:ext cx="215351" cy="3420"/>
            </a:xfrm>
            <a:prstGeom prst="bentConnector3">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 name="Elbow Connector 10"/>
            <p:cNvCxnSpPr>
              <a:stCxn id="61" idx="3"/>
              <a:endCxn id="43" idx="3"/>
            </p:cNvCxnSpPr>
            <p:nvPr/>
          </p:nvCxnSpPr>
          <p:spPr>
            <a:xfrm flipH="1">
              <a:off x="7756455" y="1619775"/>
              <a:ext cx="549343" cy="4019103"/>
            </a:xfrm>
            <a:prstGeom prst="bentConnector3">
              <a:avLst>
                <a:gd name="adj1" fmla="val -87850"/>
              </a:avLst>
            </a:prstGeom>
            <a:ln>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38971397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Volume of Nightly Candidates</a:t>
            </a:r>
            <a:endParaRPr lang="en-US" dirty="0"/>
          </a:p>
        </p:txBody>
      </p:sp>
      <p:pic>
        <p:nvPicPr>
          <p:cNvPr id="7" name="Content Placeholder 6" descr="ptfide_nersc_counts_by_day_20150825.pdf"/>
          <p:cNvPicPr>
            <a:picLocks noGrp="1" noChangeAspect="1"/>
          </p:cNvPicPr>
          <p:nvPr>
            <p:ph idx="1"/>
          </p:nvPr>
        </p:nvPicPr>
        <p:blipFill rotWithShape="1">
          <a:blip r:embed="rId2">
            <a:extLst>
              <a:ext uri="{28A0092B-C50C-407E-A947-70E740481C1C}">
                <a14:useLocalDpi xmlns:a14="http://schemas.microsoft.com/office/drawing/2010/main" val="0"/>
              </a:ext>
            </a:extLst>
          </a:blip>
          <a:srcRect l="-720" t="6454" r="3279"/>
          <a:stretch/>
        </p:blipFill>
        <p:spPr>
          <a:xfrm>
            <a:off x="1054099" y="1308100"/>
            <a:ext cx="6762005" cy="4868863"/>
          </a:xfrm>
        </p:spPr>
      </p:pic>
      <p:sp>
        <p:nvSpPr>
          <p:cNvPr id="4" name="Date Placeholder 3"/>
          <p:cNvSpPr>
            <a:spLocks noGrp="1"/>
          </p:cNvSpPr>
          <p:nvPr>
            <p:ph type="dt" sz="half" idx="10"/>
          </p:nvPr>
        </p:nvSpPr>
        <p:spPr/>
        <p:txBody>
          <a:bodyPr/>
          <a:lstStyle/>
          <a:p>
            <a:pPr>
              <a:defRPr/>
            </a:pPr>
            <a:fld id="{BC5D8040-CBB6-814E-A5FC-3DDA32BE80C2}" type="datetime1">
              <a:rPr lang="en-US" smtClean="0"/>
              <a:pPr>
                <a:defRPr/>
              </a:pPr>
              <a:t>6/2/16</a:t>
            </a:fld>
            <a:endParaRPr lang="en-US"/>
          </a:p>
        </p:txBody>
      </p:sp>
      <p:sp>
        <p:nvSpPr>
          <p:cNvPr id="5" name="Footer Placeholder 4"/>
          <p:cNvSpPr>
            <a:spLocks noGrp="1"/>
          </p:cNvSpPr>
          <p:nvPr>
            <p:ph type="ftr" sz="quarter" idx="11"/>
          </p:nvPr>
        </p:nvSpPr>
        <p:spPr/>
        <p:txBody>
          <a:bodyPr/>
          <a:lstStyle/>
          <a:p>
            <a:pPr>
              <a:defRPr/>
            </a:pPr>
            <a:r>
              <a:rPr lang="en-US" smtClean="0"/>
              <a:t>NASA / Caltech / JPL / Instrument Software and Science Data Systems</a:t>
            </a:r>
            <a:endParaRPr lang="en-US"/>
          </a:p>
        </p:txBody>
      </p:sp>
      <p:sp>
        <p:nvSpPr>
          <p:cNvPr id="6" name="Slide Number Placeholder 5"/>
          <p:cNvSpPr>
            <a:spLocks noGrp="1"/>
          </p:cNvSpPr>
          <p:nvPr>
            <p:ph type="sldNum" sz="quarter" idx="12"/>
          </p:nvPr>
        </p:nvSpPr>
        <p:spPr/>
        <p:txBody>
          <a:bodyPr/>
          <a:lstStyle/>
          <a:p>
            <a:pPr>
              <a:defRPr/>
            </a:pPr>
            <a:fld id="{8F96AB01-FE68-0E48-969C-A6C7AA0AAE97}" type="slidenum">
              <a:rPr lang="en-US" smtClean="0"/>
              <a:pPr>
                <a:defRPr/>
              </a:pPr>
              <a:t>5</a:t>
            </a:fld>
            <a:endParaRPr lang="en-US"/>
          </a:p>
        </p:txBody>
      </p:sp>
    </p:spTree>
    <p:extLst>
      <p:ext uri="{BB962C8B-B14F-4D97-AF65-F5344CB8AC3E}">
        <p14:creationId xmlns:p14="http://schemas.microsoft.com/office/powerpoint/2010/main" val="248938390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Scanning Page</a:t>
            </a:r>
            <a:endParaRPr lang="en-US" dirty="0"/>
          </a:p>
        </p:txBody>
      </p:sp>
      <p:pic>
        <p:nvPicPr>
          <p:cNvPr id="7" name="Content Placeholder 6"/>
          <p:cNvPicPr>
            <a:picLocks noGrp="1" noChangeAspect="1"/>
          </p:cNvPicPr>
          <p:nvPr>
            <p:ph idx="1"/>
          </p:nvPr>
        </p:nvPicPr>
        <p:blipFill>
          <a:blip r:embed="rId3"/>
          <a:srcRect t="2734" b="2734"/>
          <a:stretch>
            <a:fillRect/>
          </a:stretch>
        </p:blipFill>
        <p:spPr/>
      </p:pic>
      <p:sp>
        <p:nvSpPr>
          <p:cNvPr id="4" name="Date Placeholder 3"/>
          <p:cNvSpPr>
            <a:spLocks noGrp="1"/>
          </p:cNvSpPr>
          <p:nvPr>
            <p:ph type="dt" sz="half" idx="10"/>
          </p:nvPr>
        </p:nvSpPr>
        <p:spPr/>
        <p:txBody>
          <a:bodyPr/>
          <a:lstStyle/>
          <a:p>
            <a:pPr>
              <a:defRPr/>
            </a:pPr>
            <a:fld id="{BC5D8040-CBB6-814E-A5FC-3DDA32BE80C2}" type="datetime1">
              <a:rPr lang="en-US" smtClean="0"/>
              <a:pPr>
                <a:defRPr/>
              </a:pPr>
              <a:t>6/2/16</a:t>
            </a:fld>
            <a:endParaRPr lang="en-US"/>
          </a:p>
        </p:txBody>
      </p:sp>
      <p:sp>
        <p:nvSpPr>
          <p:cNvPr id="5" name="Footer Placeholder 4"/>
          <p:cNvSpPr>
            <a:spLocks noGrp="1"/>
          </p:cNvSpPr>
          <p:nvPr>
            <p:ph type="ftr" sz="quarter" idx="11"/>
          </p:nvPr>
        </p:nvSpPr>
        <p:spPr/>
        <p:txBody>
          <a:bodyPr/>
          <a:lstStyle/>
          <a:p>
            <a:pPr>
              <a:defRPr/>
            </a:pPr>
            <a:r>
              <a:rPr lang="en-US" smtClean="0"/>
              <a:t>NASA / Caltech / JPL / Instrument Software and Science Data Systems</a:t>
            </a:r>
            <a:endParaRPr lang="en-US"/>
          </a:p>
        </p:txBody>
      </p:sp>
      <p:sp>
        <p:nvSpPr>
          <p:cNvPr id="6" name="Slide Number Placeholder 5"/>
          <p:cNvSpPr>
            <a:spLocks noGrp="1"/>
          </p:cNvSpPr>
          <p:nvPr>
            <p:ph type="sldNum" sz="quarter" idx="12"/>
          </p:nvPr>
        </p:nvSpPr>
        <p:spPr/>
        <p:txBody>
          <a:bodyPr/>
          <a:lstStyle/>
          <a:p>
            <a:pPr>
              <a:defRPr/>
            </a:pPr>
            <a:fld id="{8F96AB01-FE68-0E48-969C-A6C7AA0AAE97}" type="slidenum">
              <a:rPr lang="en-US" smtClean="0"/>
              <a:pPr>
                <a:defRPr/>
              </a:pPr>
              <a:t>6</a:t>
            </a:fld>
            <a:endParaRPr lang="en-US"/>
          </a:p>
        </p:txBody>
      </p:sp>
      <p:sp>
        <p:nvSpPr>
          <p:cNvPr id="3" name="TextBox 2"/>
          <p:cNvSpPr txBox="1"/>
          <p:nvPr/>
        </p:nvSpPr>
        <p:spPr>
          <a:xfrm>
            <a:off x="800100" y="1371600"/>
            <a:ext cx="7549455" cy="523220"/>
          </a:xfrm>
          <a:prstGeom prst="rect">
            <a:avLst/>
          </a:prstGeom>
          <a:noFill/>
        </p:spPr>
        <p:txBody>
          <a:bodyPr wrap="none" rtlCol="0">
            <a:spAutoFit/>
          </a:bodyPr>
          <a:lstStyle/>
          <a:p>
            <a:r>
              <a:rPr lang="en-US" sz="2800" b="1" dirty="0" err="1" smtClean="0"/>
              <a:t>iPTF</a:t>
            </a:r>
            <a:r>
              <a:rPr lang="en-US" sz="2800" b="1" dirty="0" smtClean="0"/>
              <a:t> limits top 200 candidates for human review</a:t>
            </a:r>
            <a:endParaRPr lang="en-US" sz="2800" b="1" dirty="0"/>
          </a:p>
        </p:txBody>
      </p:sp>
      <p:cxnSp>
        <p:nvCxnSpPr>
          <p:cNvPr id="10" name="Straight Arrow Connector 9"/>
          <p:cNvCxnSpPr/>
          <p:nvPr/>
        </p:nvCxnSpPr>
        <p:spPr>
          <a:xfrm>
            <a:off x="3784600" y="2286000"/>
            <a:ext cx="279400" cy="304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2794000" y="1930400"/>
            <a:ext cx="1328910" cy="338554"/>
          </a:xfrm>
          <a:prstGeom prst="rect">
            <a:avLst/>
          </a:prstGeom>
          <a:noFill/>
        </p:spPr>
        <p:txBody>
          <a:bodyPr wrap="none" rtlCol="0">
            <a:spAutoFit/>
          </a:bodyPr>
          <a:lstStyle/>
          <a:p>
            <a:r>
              <a:rPr lang="en-US" sz="1600" b="1" dirty="0" smtClean="0"/>
              <a:t>UC Berkeley</a:t>
            </a:r>
            <a:endParaRPr lang="en-US" sz="1600" b="1" dirty="0"/>
          </a:p>
        </p:txBody>
      </p:sp>
      <p:cxnSp>
        <p:nvCxnSpPr>
          <p:cNvPr id="12" name="Straight Arrow Connector 11"/>
          <p:cNvCxnSpPr/>
          <p:nvPr/>
        </p:nvCxnSpPr>
        <p:spPr>
          <a:xfrm>
            <a:off x="4267200" y="2159000"/>
            <a:ext cx="114300" cy="4191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4064000" y="1828800"/>
            <a:ext cx="597640" cy="338554"/>
          </a:xfrm>
          <a:prstGeom prst="rect">
            <a:avLst/>
          </a:prstGeom>
          <a:noFill/>
        </p:spPr>
        <p:txBody>
          <a:bodyPr wrap="none" rtlCol="0">
            <a:spAutoFit/>
          </a:bodyPr>
          <a:lstStyle/>
          <a:p>
            <a:r>
              <a:rPr lang="en-US" sz="1600" b="1" dirty="0" smtClean="0"/>
              <a:t>JPL</a:t>
            </a:r>
            <a:endParaRPr lang="en-US" sz="1600" b="1" dirty="0"/>
          </a:p>
        </p:txBody>
      </p:sp>
      <p:cxnSp>
        <p:nvCxnSpPr>
          <p:cNvPr id="15" name="Straight Arrow Connector 14"/>
          <p:cNvCxnSpPr/>
          <p:nvPr/>
        </p:nvCxnSpPr>
        <p:spPr>
          <a:xfrm flipH="1">
            <a:off x="4775200" y="2209800"/>
            <a:ext cx="317500" cy="3937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4851400" y="1879600"/>
            <a:ext cx="780081" cy="338554"/>
          </a:xfrm>
          <a:prstGeom prst="rect">
            <a:avLst/>
          </a:prstGeom>
          <a:noFill/>
        </p:spPr>
        <p:txBody>
          <a:bodyPr wrap="none" rtlCol="0">
            <a:spAutoFit/>
          </a:bodyPr>
          <a:lstStyle/>
          <a:p>
            <a:r>
              <a:rPr lang="en-US" sz="1600" b="1" dirty="0" smtClean="0"/>
              <a:t>LANL</a:t>
            </a:r>
            <a:endParaRPr lang="en-US" sz="1600" b="1" dirty="0"/>
          </a:p>
        </p:txBody>
      </p:sp>
      <p:sp>
        <p:nvSpPr>
          <p:cNvPr id="18" name="Oval 17"/>
          <p:cNvSpPr/>
          <p:nvPr/>
        </p:nvSpPr>
        <p:spPr>
          <a:xfrm>
            <a:off x="3949700" y="2578100"/>
            <a:ext cx="1130300" cy="2032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058021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Challenges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Tolerate at most 1% false positive rate (FPR)</a:t>
            </a:r>
          </a:p>
          <a:p>
            <a:pPr marL="0" indent="0">
              <a:buNone/>
            </a:pPr>
            <a:endParaRPr lang="en-US" dirty="0"/>
          </a:p>
          <a:p>
            <a:r>
              <a:rPr lang="en-US" dirty="0" err="1" smtClean="0"/>
              <a:t>Overfitting</a:t>
            </a:r>
            <a:endParaRPr lang="en-US" dirty="0" smtClean="0"/>
          </a:p>
          <a:p>
            <a:pPr marL="0" indent="0">
              <a:buNone/>
            </a:pPr>
            <a:endParaRPr lang="en-US" dirty="0"/>
          </a:p>
          <a:p>
            <a:r>
              <a:rPr lang="en-US" dirty="0" smtClean="0"/>
              <a:t>Heterogeneity of bogus</a:t>
            </a:r>
          </a:p>
          <a:p>
            <a:endParaRPr lang="en-US" dirty="0"/>
          </a:p>
          <a:p>
            <a:r>
              <a:rPr lang="en-US" dirty="0" smtClean="0"/>
              <a:t>Training set contamination and bias</a:t>
            </a:r>
          </a:p>
          <a:p>
            <a:pPr marL="457200" lvl="1" indent="0">
              <a:buNone/>
            </a:pPr>
            <a:endParaRPr lang="en-US" dirty="0"/>
          </a:p>
          <a:p>
            <a:r>
              <a:rPr lang="en-US" dirty="0" smtClean="0"/>
              <a:t>Shift in data characteristics</a:t>
            </a:r>
          </a:p>
          <a:p>
            <a:pPr lvl="1"/>
            <a:r>
              <a:rPr lang="en-US" dirty="0" smtClean="0"/>
              <a:t>software upgrades, survey changes</a:t>
            </a:r>
          </a:p>
          <a:p>
            <a:pPr marL="0" indent="0">
              <a:buNone/>
            </a:pPr>
            <a:endParaRPr lang="en-US" dirty="0" smtClean="0"/>
          </a:p>
          <a:p>
            <a:pPr lvl="1"/>
            <a:endParaRPr lang="en-US" dirty="0"/>
          </a:p>
          <a:p>
            <a:endParaRPr lang="en-US" dirty="0" smtClean="0"/>
          </a:p>
        </p:txBody>
      </p:sp>
      <p:sp>
        <p:nvSpPr>
          <p:cNvPr id="4" name="Date Placeholder 3"/>
          <p:cNvSpPr>
            <a:spLocks noGrp="1"/>
          </p:cNvSpPr>
          <p:nvPr>
            <p:ph type="dt" sz="half" idx="10"/>
          </p:nvPr>
        </p:nvSpPr>
        <p:spPr/>
        <p:txBody>
          <a:bodyPr/>
          <a:lstStyle/>
          <a:p>
            <a:pPr>
              <a:defRPr/>
            </a:pPr>
            <a:fld id="{BC5D8040-CBB6-814E-A5FC-3DDA32BE80C2}" type="datetime1">
              <a:rPr lang="en-US" smtClean="0"/>
              <a:pPr>
                <a:defRPr/>
              </a:pPr>
              <a:t>6/2/16</a:t>
            </a:fld>
            <a:endParaRPr lang="en-US"/>
          </a:p>
        </p:txBody>
      </p:sp>
      <p:sp>
        <p:nvSpPr>
          <p:cNvPr id="5" name="Footer Placeholder 4"/>
          <p:cNvSpPr>
            <a:spLocks noGrp="1"/>
          </p:cNvSpPr>
          <p:nvPr>
            <p:ph type="ftr" sz="quarter" idx="11"/>
          </p:nvPr>
        </p:nvSpPr>
        <p:spPr/>
        <p:txBody>
          <a:bodyPr/>
          <a:lstStyle/>
          <a:p>
            <a:pPr>
              <a:defRPr/>
            </a:pPr>
            <a:r>
              <a:rPr lang="en-US" smtClean="0"/>
              <a:t>NASA / Caltech / JPL / Instrument Software and Science Data Systems</a:t>
            </a:r>
            <a:endParaRPr lang="en-US"/>
          </a:p>
        </p:txBody>
      </p:sp>
      <p:sp>
        <p:nvSpPr>
          <p:cNvPr id="6" name="Slide Number Placeholder 5"/>
          <p:cNvSpPr>
            <a:spLocks noGrp="1"/>
          </p:cNvSpPr>
          <p:nvPr>
            <p:ph type="sldNum" sz="quarter" idx="12"/>
          </p:nvPr>
        </p:nvSpPr>
        <p:spPr/>
        <p:txBody>
          <a:bodyPr/>
          <a:lstStyle/>
          <a:p>
            <a:pPr>
              <a:defRPr/>
            </a:pPr>
            <a:fld id="{8F96AB01-FE68-0E48-969C-A6C7AA0AAE97}" type="slidenum">
              <a:rPr lang="en-US" smtClean="0"/>
              <a:pPr>
                <a:defRPr/>
              </a:pPr>
              <a:t>7</a:t>
            </a:fld>
            <a:endParaRPr lang="en-US"/>
          </a:p>
        </p:txBody>
      </p:sp>
    </p:spTree>
    <p:extLst>
      <p:ext uri="{BB962C8B-B14F-4D97-AF65-F5344CB8AC3E}">
        <p14:creationId xmlns:p14="http://schemas.microsoft.com/office/powerpoint/2010/main" val="110887766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Training Set Analysis / Cleanup</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Clustering to perform a frequency analysis of artifacts</a:t>
            </a:r>
          </a:p>
          <a:p>
            <a:pPr lvl="1"/>
            <a:r>
              <a:rPr lang="en-US" dirty="0" smtClean="0"/>
              <a:t>informs image subtraction algorithms</a:t>
            </a:r>
          </a:p>
          <a:p>
            <a:pPr lvl="1"/>
            <a:endParaRPr lang="en-US" dirty="0"/>
          </a:p>
          <a:p>
            <a:r>
              <a:rPr lang="en-US" dirty="0" smtClean="0"/>
              <a:t>Used active learning to find mislabeled examples</a:t>
            </a:r>
          </a:p>
          <a:p>
            <a:pPr lvl="1"/>
            <a:r>
              <a:rPr lang="en-US" dirty="0" smtClean="0"/>
              <a:t>either remove or </a:t>
            </a:r>
            <a:r>
              <a:rPr lang="en-US" dirty="0" err="1" smtClean="0"/>
              <a:t>relabel</a:t>
            </a:r>
            <a:r>
              <a:rPr lang="en-US" dirty="0" smtClean="0"/>
              <a:t> them</a:t>
            </a:r>
          </a:p>
          <a:p>
            <a:endParaRPr lang="en-US" dirty="0"/>
          </a:p>
          <a:p>
            <a:r>
              <a:rPr lang="en-US" dirty="0" smtClean="0"/>
              <a:t>Remove sample bias</a:t>
            </a:r>
          </a:p>
          <a:p>
            <a:pPr lvl="1"/>
            <a:r>
              <a:rPr lang="en-US" dirty="0" smtClean="0"/>
              <a:t>random sampling oversamples from bad subtractions</a:t>
            </a:r>
          </a:p>
          <a:p>
            <a:pPr lvl="1"/>
            <a:r>
              <a:rPr lang="en-US" dirty="0" smtClean="0"/>
              <a:t>sample across range of magnitudes, subtraction qualities</a:t>
            </a:r>
            <a:endParaRPr lang="en-US" dirty="0"/>
          </a:p>
          <a:p>
            <a:endParaRPr lang="en-US" dirty="0" smtClean="0"/>
          </a:p>
        </p:txBody>
      </p:sp>
      <p:sp>
        <p:nvSpPr>
          <p:cNvPr id="4" name="Date Placeholder 3"/>
          <p:cNvSpPr>
            <a:spLocks noGrp="1"/>
          </p:cNvSpPr>
          <p:nvPr>
            <p:ph type="dt" sz="half" idx="10"/>
          </p:nvPr>
        </p:nvSpPr>
        <p:spPr/>
        <p:txBody>
          <a:bodyPr/>
          <a:lstStyle/>
          <a:p>
            <a:pPr>
              <a:defRPr/>
            </a:pPr>
            <a:fld id="{BC5D8040-CBB6-814E-A5FC-3DDA32BE80C2}" type="datetime1">
              <a:rPr lang="en-US" smtClean="0"/>
              <a:pPr>
                <a:defRPr/>
              </a:pPr>
              <a:t>6/2/16</a:t>
            </a:fld>
            <a:endParaRPr lang="en-US"/>
          </a:p>
        </p:txBody>
      </p:sp>
      <p:sp>
        <p:nvSpPr>
          <p:cNvPr id="5" name="Footer Placeholder 4"/>
          <p:cNvSpPr>
            <a:spLocks noGrp="1"/>
          </p:cNvSpPr>
          <p:nvPr>
            <p:ph type="ftr" sz="quarter" idx="11"/>
          </p:nvPr>
        </p:nvSpPr>
        <p:spPr/>
        <p:txBody>
          <a:bodyPr/>
          <a:lstStyle/>
          <a:p>
            <a:pPr>
              <a:defRPr/>
            </a:pPr>
            <a:r>
              <a:rPr lang="en-US" smtClean="0"/>
              <a:t>NASA / Caltech / JPL / Instrument Software and Science Data Systems</a:t>
            </a:r>
            <a:endParaRPr lang="en-US"/>
          </a:p>
        </p:txBody>
      </p:sp>
      <p:sp>
        <p:nvSpPr>
          <p:cNvPr id="6" name="Slide Number Placeholder 5"/>
          <p:cNvSpPr>
            <a:spLocks noGrp="1"/>
          </p:cNvSpPr>
          <p:nvPr>
            <p:ph type="sldNum" sz="quarter" idx="12"/>
          </p:nvPr>
        </p:nvSpPr>
        <p:spPr/>
        <p:txBody>
          <a:bodyPr/>
          <a:lstStyle/>
          <a:p>
            <a:pPr>
              <a:defRPr/>
            </a:pPr>
            <a:fld id="{8F96AB01-FE68-0E48-969C-A6C7AA0AAE97}" type="slidenum">
              <a:rPr lang="en-US" smtClean="0"/>
              <a:pPr>
                <a:defRPr/>
              </a:pPr>
              <a:t>8</a:t>
            </a:fld>
            <a:endParaRPr lang="en-US"/>
          </a:p>
        </p:txBody>
      </p:sp>
    </p:spTree>
    <p:extLst>
      <p:ext uri="{BB962C8B-B14F-4D97-AF65-F5344CB8AC3E}">
        <p14:creationId xmlns:p14="http://schemas.microsoft.com/office/powerpoint/2010/main" val="292749236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Removing Sample Bias</a:t>
            </a:r>
            <a:endParaRPr lang="en-US" dirty="0"/>
          </a:p>
        </p:txBody>
      </p:sp>
      <p:pic>
        <p:nvPicPr>
          <p:cNvPr id="7" name="Content Placeholder 6" descr="GBandStratificationwStatus.pdf"/>
          <p:cNvPicPr>
            <a:picLocks noGrp="1" noChangeAspect="1"/>
          </p:cNvPicPr>
          <p:nvPr>
            <p:ph idx="1"/>
          </p:nvPr>
        </p:nvPicPr>
        <p:blipFill>
          <a:blip r:embed="rId2">
            <a:extLst>
              <a:ext uri="{28A0092B-C50C-407E-A947-70E740481C1C}">
                <a14:useLocalDpi xmlns:a14="http://schemas.microsoft.com/office/drawing/2010/main" val="0"/>
              </a:ext>
            </a:extLst>
          </a:blip>
          <a:srcRect l="-21434" r="-21434"/>
          <a:stretch>
            <a:fillRect/>
          </a:stretch>
        </p:blipFill>
        <p:spPr/>
      </p:pic>
      <p:sp>
        <p:nvSpPr>
          <p:cNvPr id="4" name="Date Placeholder 3"/>
          <p:cNvSpPr>
            <a:spLocks noGrp="1"/>
          </p:cNvSpPr>
          <p:nvPr>
            <p:ph type="dt" sz="half" idx="10"/>
          </p:nvPr>
        </p:nvSpPr>
        <p:spPr/>
        <p:txBody>
          <a:bodyPr/>
          <a:lstStyle/>
          <a:p>
            <a:pPr>
              <a:defRPr/>
            </a:pPr>
            <a:fld id="{BC5D8040-CBB6-814E-A5FC-3DDA32BE80C2}" type="datetime1">
              <a:rPr lang="en-US" smtClean="0"/>
              <a:pPr>
                <a:defRPr/>
              </a:pPr>
              <a:t>6/2/16</a:t>
            </a:fld>
            <a:endParaRPr lang="en-US"/>
          </a:p>
        </p:txBody>
      </p:sp>
      <p:sp>
        <p:nvSpPr>
          <p:cNvPr id="5" name="Footer Placeholder 4"/>
          <p:cNvSpPr>
            <a:spLocks noGrp="1"/>
          </p:cNvSpPr>
          <p:nvPr>
            <p:ph type="ftr" sz="quarter" idx="11"/>
          </p:nvPr>
        </p:nvSpPr>
        <p:spPr/>
        <p:txBody>
          <a:bodyPr/>
          <a:lstStyle/>
          <a:p>
            <a:pPr>
              <a:defRPr/>
            </a:pPr>
            <a:r>
              <a:rPr lang="en-US" smtClean="0"/>
              <a:t>NASA / Caltech / JPL / Instrument Software and Science Data Systems</a:t>
            </a:r>
            <a:endParaRPr lang="en-US"/>
          </a:p>
        </p:txBody>
      </p:sp>
      <p:sp>
        <p:nvSpPr>
          <p:cNvPr id="6" name="Slide Number Placeholder 5"/>
          <p:cNvSpPr>
            <a:spLocks noGrp="1"/>
          </p:cNvSpPr>
          <p:nvPr>
            <p:ph type="sldNum" sz="quarter" idx="12"/>
          </p:nvPr>
        </p:nvSpPr>
        <p:spPr/>
        <p:txBody>
          <a:bodyPr/>
          <a:lstStyle/>
          <a:p>
            <a:pPr>
              <a:defRPr/>
            </a:pPr>
            <a:fld id="{8F96AB01-FE68-0E48-969C-A6C7AA0AAE97}" type="slidenum">
              <a:rPr lang="en-US" smtClean="0"/>
              <a:pPr>
                <a:defRPr/>
              </a:pPr>
              <a:t>9</a:t>
            </a:fld>
            <a:endParaRPr lang="en-US"/>
          </a:p>
        </p:txBody>
      </p:sp>
    </p:spTree>
    <p:extLst>
      <p:ext uri="{BB962C8B-B14F-4D97-AF65-F5344CB8AC3E}">
        <p14:creationId xmlns:p14="http://schemas.microsoft.com/office/powerpoint/2010/main" val="416132702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RT_Template">
  <a:themeElements>
    <a:clrScheme name="Custom 1">
      <a:dk1>
        <a:sysClr val="windowText" lastClr="000000"/>
      </a:dk1>
      <a:lt1>
        <a:sysClr val="window" lastClr="FFFFFF"/>
      </a:lt1>
      <a:dk2>
        <a:srgbClr val="54638C"/>
      </a:dk2>
      <a:lt2>
        <a:srgbClr val="8D9AB3"/>
      </a:lt2>
      <a:accent1>
        <a:srgbClr val="FF0000"/>
      </a:accent1>
      <a:accent2>
        <a:srgbClr val="FD4B00"/>
      </a:accent2>
      <a:accent3>
        <a:srgbClr val="005EE7"/>
      </a:accent3>
      <a:accent4>
        <a:srgbClr val="BBB800"/>
      </a:accent4>
      <a:accent5>
        <a:srgbClr val="1DBF00"/>
      </a:accent5>
      <a:accent6>
        <a:srgbClr val="ED7307"/>
      </a:accent6>
      <a:hlink>
        <a:srgbClr val="FFAF03"/>
      </a:hlink>
      <a:folHlink>
        <a:srgbClr val="FDE689"/>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DRT_Template.potx</Template>
  <TotalTime>82492</TotalTime>
  <Words>701</Words>
  <Application>Microsoft Macintosh PowerPoint</Application>
  <PresentationFormat>On-screen Show (4:3)</PresentationFormat>
  <Paragraphs>118</Paragraphs>
  <Slides>10</Slides>
  <Notes>5</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DRT_Template</vt:lpstr>
      <vt:lpstr>Real-Bogus Classifiers  for the intermediate Palomar Transient Factory </vt:lpstr>
      <vt:lpstr>Optical Transient Vetting</vt:lpstr>
      <vt:lpstr>Image Subtraction</vt:lpstr>
      <vt:lpstr>Real-Bogus Data Flow</vt:lpstr>
      <vt:lpstr>Volume of Nightly Candidates</vt:lpstr>
      <vt:lpstr>Scanning Page</vt:lpstr>
      <vt:lpstr>Challenges</vt:lpstr>
      <vt:lpstr>Training Set Analysis / Cleanup</vt:lpstr>
      <vt:lpstr>Removing Sample Bias</vt:lpstr>
      <vt:lpstr>Active Learning at VLA</vt:lpstr>
    </vt:vector>
  </TitlesOfParts>
  <Company>JPL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Umaa Rebbapragada</cp:lastModifiedBy>
  <cp:revision>3508</cp:revision>
  <cp:lastPrinted>2008-09-10T20:19:22Z</cp:lastPrinted>
  <dcterms:created xsi:type="dcterms:W3CDTF">2011-04-29T18:34:27Z</dcterms:created>
  <dcterms:modified xsi:type="dcterms:W3CDTF">2016-06-02T07:22:46Z</dcterms:modified>
</cp:coreProperties>
</file>